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72" r:id="rId1"/>
  </p:sldMasterIdLst>
  <p:notesMasterIdLst>
    <p:notesMasterId r:id="rId28"/>
  </p:notesMasterIdLst>
  <p:sldIdLst>
    <p:sldId id="280" r:id="rId2"/>
    <p:sldId id="279" r:id="rId3"/>
    <p:sldId id="309" r:id="rId4"/>
    <p:sldId id="340" r:id="rId5"/>
    <p:sldId id="298" r:id="rId6"/>
    <p:sldId id="341" r:id="rId7"/>
    <p:sldId id="295" r:id="rId8"/>
    <p:sldId id="317" r:id="rId9"/>
    <p:sldId id="299" r:id="rId10"/>
    <p:sldId id="300" r:id="rId11"/>
    <p:sldId id="311" r:id="rId12"/>
    <p:sldId id="291" r:id="rId13"/>
    <p:sldId id="303" r:id="rId14"/>
    <p:sldId id="305" r:id="rId15"/>
    <p:sldId id="312" r:id="rId16"/>
    <p:sldId id="335" r:id="rId17"/>
    <p:sldId id="334" r:id="rId18"/>
    <p:sldId id="315" r:id="rId19"/>
    <p:sldId id="342" r:id="rId20"/>
    <p:sldId id="343" r:id="rId21"/>
    <p:sldId id="323" r:id="rId22"/>
    <p:sldId id="324" r:id="rId23"/>
    <p:sldId id="325" r:id="rId24"/>
    <p:sldId id="336" r:id="rId25"/>
    <p:sldId id="338" r:id="rId26"/>
    <p:sldId id="344" r:id="rId27"/>
  </p:sldIdLst>
  <p:sldSz cx="9144000" cy="5715000" type="screen16x10"/>
  <p:notesSz cx="6858000" cy="9144000"/>
  <p:defaultTextStyle>
    <a:defPPr>
      <a:defRPr lang="en-US"/>
    </a:defPPr>
    <a:lvl1pPr marL="0" algn="l" defTabSz="713203" rtl="0" eaLnBrk="1" latinLnBrk="0" hangingPunct="1">
      <a:defRPr sz="1404" kern="1200">
        <a:solidFill>
          <a:schemeClr val="tx1"/>
        </a:solidFill>
        <a:latin typeface="+mn-lt"/>
        <a:ea typeface="+mn-ea"/>
        <a:cs typeface="+mn-cs"/>
      </a:defRPr>
    </a:lvl1pPr>
    <a:lvl2pPr marL="356602" algn="l" defTabSz="713203" rtl="0" eaLnBrk="1" latinLnBrk="0" hangingPunct="1">
      <a:defRPr sz="1404" kern="1200">
        <a:solidFill>
          <a:schemeClr val="tx1"/>
        </a:solidFill>
        <a:latin typeface="+mn-lt"/>
        <a:ea typeface="+mn-ea"/>
        <a:cs typeface="+mn-cs"/>
      </a:defRPr>
    </a:lvl2pPr>
    <a:lvl3pPr marL="713203" algn="l" defTabSz="713203" rtl="0" eaLnBrk="1" latinLnBrk="0" hangingPunct="1">
      <a:defRPr sz="1404" kern="1200">
        <a:solidFill>
          <a:schemeClr val="tx1"/>
        </a:solidFill>
        <a:latin typeface="+mn-lt"/>
        <a:ea typeface="+mn-ea"/>
        <a:cs typeface="+mn-cs"/>
      </a:defRPr>
    </a:lvl3pPr>
    <a:lvl4pPr marL="1069805" algn="l" defTabSz="713203" rtl="0" eaLnBrk="1" latinLnBrk="0" hangingPunct="1">
      <a:defRPr sz="1404" kern="1200">
        <a:solidFill>
          <a:schemeClr val="tx1"/>
        </a:solidFill>
        <a:latin typeface="+mn-lt"/>
        <a:ea typeface="+mn-ea"/>
        <a:cs typeface="+mn-cs"/>
      </a:defRPr>
    </a:lvl4pPr>
    <a:lvl5pPr marL="1426407" algn="l" defTabSz="713203" rtl="0" eaLnBrk="1" latinLnBrk="0" hangingPunct="1">
      <a:defRPr sz="1404" kern="1200">
        <a:solidFill>
          <a:schemeClr val="tx1"/>
        </a:solidFill>
        <a:latin typeface="+mn-lt"/>
        <a:ea typeface="+mn-ea"/>
        <a:cs typeface="+mn-cs"/>
      </a:defRPr>
    </a:lvl5pPr>
    <a:lvl6pPr marL="1783009" algn="l" defTabSz="713203" rtl="0" eaLnBrk="1" latinLnBrk="0" hangingPunct="1">
      <a:defRPr sz="1404" kern="1200">
        <a:solidFill>
          <a:schemeClr val="tx1"/>
        </a:solidFill>
        <a:latin typeface="+mn-lt"/>
        <a:ea typeface="+mn-ea"/>
        <a:cs typeface="+mn-cs"/>
      </a:defRPr>
    </a:lvl6pPr>
    <a:lvl7pPr marL="2139610" algn="l" defTabSz="713203" rtl="0" eaLnBrk="1" latinLnBrk="0" hangingPunct="1">
      <a:defRPr sz="1404" kern="1200">
        <a:solidFill>
          <a:schemeClr val="tx1"/>
        </a:solidFill>
        <a:latin typeface="+mn-lt"/>
        <a:ea typeface="+mn-ea"/>
        <a:cs typeface="+mn-cs"/>
      </a:defRPr>
    </a:lvl7pPr>
    <a:lvl8pPr marL="2496212" algn="l" defTabSz="713203" rtl="0" eaLnBrk="1" latinLnBrk="0" hangingPunct="1">
      <a:defRPr sz="1404" kern="1200">
        <a:solidFill>
          <a:schemeClr val="tx1"/>
        </a:solidFill>
        <a:latin typeface="+mn-lt"/>
        <a:ea typeface="+mn-ea"/>
        <a:cs typeface="+mn-cs"/>
      </a:defRPr>
    </a:lvl8pPr>
    <a:lvl9pPr marL="2852814" algn="l" defTabSz="713203" rtl="0" eaLnBrk="1" latinLnBrk="0" hangingPunct="1">
      <a:defRPr sz="1404" kern="1200">
        <a:solidFill>
          <a:schemeClr val="tx1"/>
        </a:solidFill>
        <a:latin typeface="+mn-lt"/>
        <a:ea typeface="+mn-ea"/>
        <a:cs typeface="+mn-cs"/>
      </a:defRPr>
    </a:lvl9pPr>
  </p:defaultTextStyle>
  <p:extLst>
    <p:ext uri="{EFAFB233-063F-42B5-8137-9DF3F51BA10A}">
      <p15:sldGuideLst xmlns:p15="http://schemas.microsoft.com/office/powerpoint/2012/main">
        <p15:guide id="2" pos="144" userDrawn="1">
          <p15:clr>
            <a:srgbClr val="A4A3A4"/>
          </p15:clr>
        </p15:guide>
        <p15:guide id="4" orient="horz" pos="1296" userDrawn="1">
          <p15:clr>
            <a:srgbClr val="A4A3A4"/>
          </p15:clr>
        </p15:guide>
        <p15:guide id="5" pos="2880" userDrawn="1">
          <p15:clr>
            <a:srgbClr val="A4A3A4"/>
          </p15:clr>
        </p15:guide>
        <p15:guide id="6" orient="horz" pos="1800" userDrawn="1">
          <p15:clr>
            <a:srgbClr val="A4A3A4"/>
          </p15:clr>
        </p15:guide>
        <p15:guide id="7" pos="4464" userDrawn="1">
          <p15:clr>
            <a:srgbClr val="A4A3A4"/>
          </p15:clr>
        </p15:guide>
        <p15:guide id="8" pos="405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B900"/>
    <a:srgbClr val="00BCF2"/>
    <a:srgbClr val="0078D7"/>
    <a:srgbClr val="00B294"/>
    <a:srgbClr val="BAD80A"/>
    <a:srgbClr val="FFFFFF"/>
    <a:srgbClr val="004B50"/>
    <a:srgbClr val="5C2D91"/>
    <a:srgbClr val="B4A0FF"/>
    <a:srgbClr val="B4009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horzBarState="maximized">
    <p:restoredLeft sz="4754" autoAdjust="0"/>
    <p:restoredTop sz="53751" autoAdjust="0"/>
  </p:normalViewPr>
  <p:slideViewPr>
    <p:cSldViewPr snapToGrid="0">
      <p:cViewPr varScale="1">
        <p:scale>
          <a:sx n="127" d="100"/>
          <a:sy n="127" d="100"/>
        </p:scale>
        <p:origin x="1866" y="126"/>
      </p:cViewPr>
      <p:guideLst>
        <p:guide pos="144"/>
        <p:guide orient="horz" pos="1296"/>
        <p:guide pos="2880"/>
        <p:guide orient="horz" pos="1800"/>
        <p:guide pos="4464"/>
        <p:guide pos="4056"/>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1638"/>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72F3BE2-5C17-F645-BF93-BBD4DADA8A4A}" type="datetimeFigureOut">
              <a:rPr lang="en-US" smtClean="0"/>
              <a:t>11/2/2017</a:t>
            </a:fld>
            <a:endParaRPr lang="fi-FI"/>
          </a:p>
        </p:txBody>
      </p:sp>
      <p:sp>
        <p:nvSpPr>
          <p:cNvPr id="4" name="Slide Image Placeholder 3"/>
          <p:cNvSpPr>
            <a:spLocks noGrp="1" noRot="1" noChangeAspect="1"/>
          </p:cNvSpPr>
          <p:nvPr>
            <p:ph type="sldImg" idx="2"/>
          </p:nvPr>
        </p:nvSpPr>
        <p:spPr>
          <a:xfrm>
            <a:off x="960438" y="1143000"/>
            <a:ext cx="493712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8F0EC2C-E6BA-F248-9EDA-113245C923E1}" type="slidenum">
              <a:rPr lang="en-US" smtClean="0"/>
              <a:t>‹#›</a:t>
            </a:fld>
            <a:endParaRPr lang="fi-FI"/>
          </a:p>
        </p:txBody>
      </p:sp>
    </p:spTree>
    <p:extLst>
      <p:ext uri="{BB962C8B-B14F-4D97-AF65-F5344CB8AC3E}">
        <p14:creationId xmlns:p14="http://schemas.microsoft.com/office/powerpoint/2010/main" val="5356150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education.minecraft.net/" TargetMode="External"/><Relationship Id="rId2" Type="http://schemas.openxmlformats.org/officeDocument/2006/relationships/slide" Target="../slides/slide24.xml"/><Relationship Id="rId1" Type="http://schemas.openxmlformats.org/officeDocument/2006/relationships/notesMaster" Target="../notesMasters/notesMaster1.xml"/><Relationship Id="rId6" Type="http://schemas.openxmlformats.org/officeDocument/2006/relationships/hyperlink" Target="https://studio.code.org/" TargetMode="External"/><Relationship Id="rId5" Type="http://schemas.openxmlformats.org/officeDocument/2006/relationships/hyperlink" Target="http://code.org/educate" TargetMode="External"/><Relationship Id="rId4" Type="http://schemas.openxmlformats.org/officeDocument/2006/relationships/hyperlink" Target="https://code.org/educate" TargetMode="Externa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www.microsoft.com/en-us/legal/intellectualproperty/trademarks/en-us.aspx"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i-FI" b="0" u="none" dirty="0"/>
              <a:t>Tämä esitys on suunnattu 11-vuotiaille ja sitä vanhemmille nuorille. Suosittelemme varaamaan esitykselle, ohjatulle keskustelulle, videoille ja koodaamistehtäville 90 minuuttia. </a:t>
            </a:r>
            <a:endParaRPr lang="fi-FI" b="1" u="sng" dirty="0"/>
          </a:p>
          <a:p>
            <a:endParaRPr lang="fi-FI" b="1" u="sng" dirty="0"/>
          </a:p>
          <a:p>
            <a:r>
              <a:rPr lang="fi-FI" b="1" u="sng" dirty="0"/>
              <a:t>JUONTOTEKSTIMALLI: </a:t>
            </a:r>
          </a:p>
          <a:p>
            <a:endParaRPr lang="fi-FI" b="1" u="sng" dirty="0"/>
          </a:p>
          <a:p>
            <a:pPr marL="0" marR="0" indent="0" algn="l" defTabSz="914400" rtl="0" eaLnBrk="1" fontAlgn="auto" latinLnBrk="0" hangingPunct="1">
              <a:lnSpc>
                <a:spcPct val="100000"/>
              </a:lnSpc>
              <a:spcBef>
                <a:spcPts val="0"/>
              </a:spcBef>
              <a:spcAft>
                <a:spcPts val="0"/>
              </a:spcAft>
              <a:buClrTx/>
              <a:buSzTx/>
              <a:buFontTx/>
              <a:buNone/>
              <a:tabLst/>
              <a:defRPr/>
            </a:pPr>
            <a:r>
              <a:rPr lang="fi-FI" dirty="0"/>
              <a:t>”</a:t>
            </a:r>
            <a:r>
              <a:rPr lang="fi-FI" sz="1200" b="0" i="0" u="none" kern="1200" dirty="0">
                <a:solidFill>
                  <a:schemeClr val="tx1"/>
                </a:solidFill>
                <a:effectLst/>
                <a:latin typeface="+mn-lt"/>
              </a:rPr>
              <a:t>Hei!</a:t>
            </a:r>
            <a:r>
              <a:rPr lang="fi-FI" sz="1200" kern="1200" dirty="0">
                <a:solidFill>
                  <a:schemeClr val="tx1"/>
                </a:solidFill>
                <a:effectLst/>
                <a:latin typeface="+mn-lt"/>
              </a:rPr>
              <a:t> Minä olen &lt;nimi&gt; ja edustan &lt;organisaatio&gt;. Tervetuloa tämän vuoden Hour of Code</a:t>
            </a:r>
            <a:r>
              <a:rPr lang="fi-FI" sz="1200" b="0" i="0" u="none" kern="1200" baseline="30000" dirty="0">
                <a:solidFill>
                  <a:schemeClr val="tx1"/>
                </a:solidFill>
                <a:effectLst/>
                <a:latin typeface="+mn-lt"/>
              </a:rPr>
              <a:t>TM</a:t>
            </a:r>
            <a:r>
              <a:rPr lang="fi-FI" sz="1200" b="0" i="0" u="none" kern="1200" dirty="0">
                <a:solidFill>
                  <a:schemeClr val="tx1"/>
                </a:solidFill>
                <a:effectLst/>
                <a:latin typeface="+mn-lt"/>
              </a:rPr>
              <a:t> -tapahtumaan!</a:t>
            </a:r>
            <a:r>
              <a:rPr lang="fi-FI" sz="1200" kern="1200" dirty="0">
                <a:solidFill>
                  <a:schemeClr val="tx1"/>
                </a:solidFill>
                <a:effectLst/>
                <a:latin typeface="+mn-lt"/>
              </a:rPr>
              <a:t> Hour of Code</a:t>
            </a:r>
            <a:r>
              <a:rPr lang="fi-FI" sz="1200" b="0" i="0" u="none" kern="1200" baseline="30000" dirty="0">
                <a:solidFill>
                  <a:schemeClr val="tx1"/>
                </a:solidFill>
                <a:effectLst/>
                <a:latin typeface="+mn-lt"/>
              </a:rPr>
              <a:t>TM</a:t>
            </a:r>
            <a:r>
              <a:rPr lang="fi-FI" sz="1200" b="0" i="0" u="none" kern="1200" dirty="0">
                <a:solidFill>
                  <a:schemeClr val="tx1"/>
                </a:solidFill>
                <a:effectLst/>
                <a:latin typeface="+mn-lt"/>
              </a:rPr>
              <a:t> on Code.org-järjestön maailmanlaajuinen kampanja, jonka tarkoituksena on tehdä koodausta tutuksi ja näyttää, että kuka tahansa voi oppia sen perusteet.</a:t>
            </a:r>
            <a:r>
              <a:rPr lang="fi-FI" dirty="0"/>
              <a:t> </a:t>
            </a:r>
            <a:r>
              <a:rPr lang="fi-FI" sz="1200" b="0" i="0" u="none" kern="1200" dirty="0">
                <a:solidFill>
                  <a:schemeClr val="tx1"/>
                </a:solidFill>
                <a:effectLst/>
                <a:latin typeface="+mn-lt"/>
              </a:rPr>
              <a:t>Tänään osallistumme kampanjaan käyttämällä </a:t>
            </a:r>
            <a:r>
              <a:rPr lang="fi-FI" b="0" i="0" u="none" dirty="0"/>
              <a:t>Microsoftin uutta Minecraft Hour of Code</a:t>
            </a:r>
            <a:r>
              <a:rPr lang="fi-FI" b="0" i="0" u="none" baseline="30000" dirty="0"/>
              <a:t>TM</a:t>
            </a:r>
            <a:r>
              <a:rPr lang="fi-FI" b="0" i="0" u="none" dirty="0"/>
              <a:t> -opetusohjelmaa.</a:t>
            </a:r>
            <a:r>
              <a:rPr lang="fi-FI" b="0" u="none" baseline="0" dirty="0"/>
              <a:t> Ennen kuin aloitetaan, jutellaan hieman siitä, mitä koodaus </a:t>
            </a:r>
            <a:r>
              <a:rPr lang="fi-FI" b="0" i="1" u="none" baseline="0" dirty="0"/>
              <a:t>oikeasti </a:t>
            </a:r>
            <a:r>
              <a:rPr lang="fi-FI" b="0" i="0" u="none" baseline="0" dirty="0"/>
              <a:t>on, miksi se on tärkeää ja mitä myönteistä se voi tarjota omaan elämäänne!”</a:t>
            </a:r>
            <a:endParaRPr lang="fi-FI" b="1" u="sng" dirty="0"/>
          </a:p>
          <a:p>
            <a:endParaRPr lang="fi-FI" b="1" u="sng" dirty="0"/>
          </a:p>
          <a:p>
            <a:r>
              <a:rPr lang="fi-FI" b="1" u="sng" dirty="0"/>
              <a:t>DIAN TAVOITE:</a:t>
            </a:r>
            <a:r>
              <a:rPr lang="fi-FI" dirty="0"/>
              <a:t> </a:t>
            </a:r>
          </a:p>
          <a:p>
            <a:endParaRPr lang="fi-FI" b="0" u="none" baseline="0" dirty="0"/>
          </a:p>
          <a:p>
            <a:r>
              <a:rPr lang="fi-FI" b="0" u="none" baseline="0" dirty="0"/>
              <a:t>Saada osallistujat innostumaan Hour of Code™ -tapahtumasta!</a:t>
            </a:r>
          </a:p>
          <a:p>
            <a:endParaRPr lang="fi-FI" b="0" u="none" baseline="0" dirty="0"/>
          </a:p>
          <a:p>
            <a:r>
              <a:rPr lang="fi-FI" sz="1200" b="1" u="sng" kern="1200" dirty="0">
                <a:solidFill>
                  <a:schemeClr val="tx1"/>
                </a:solidFill>
                <a:effectLst/>
                <a:latin typeface="+mn-lt"/>
              </a:rPr>
              <a:t>HUOMAUTUS AVUSTAJALLE:</a:t>
            </a:r>
          </a:p>
          <a:p>
            <a:r>
              <a:rPr lang="fi-FI" sz="1200" kern="1200" dirty="0">
                <a:solidFill>
                  <a:schemeClr val="tx1"/>
                </a:solidFill>
                <a:effectLst/>
                <a:latin typeface="+mn-lt"/>
              </a:rPr>
              <a:t>Useimmat tapahtuman esittelydioista on tarkoitettu näytettäväksi vain hetken ajan, useimmiten vain pari sekuntia, sillä esittelyn pitäisi edetä nopeasti ja keskustelevasti ja diojen pitäisi toimia vain vahvana visuaalisena tukena.</a:t>
            </a:r>
            <a:endParaRPr lang="fi-FI" b="1" u="sng" dirty="0"/>
          </a:p>
          <a:p>
            <a:endParaRPr lang="fi-FI" b="1" u="sng" dirty="0"/>
          </a:p>
          <a:p>
            <a:r>
              <a:rPr lang="fi-FI" b="1" u="sng" dirty="0"/>
              <a:t>TÄMÄN DIAN KUVAA KOSKEVAT OHJEET:</a:t>
            </a:r>
            <a:endParaRPr lang="fi-FI" sz="1200" u="sng" kern="1200" dirty="0">
              <a:solidFill>
                <a:schemeClr val="tx1"/>
              </a:solidFill>
              <a:effectLst/>
              <a:latin typeface="+mn-lt"/>
              <a:ea typeface="+mn-ea"/>
              <a:cs typeface="+mn-cs"/>
            </a:endParaRPr>
          </a:p>
          <a:p>
            <a:endParaRPr lang="fi-FI" sz="1200" kern="1200" dirty="0">
              <a:solidFill>
                <a:schemeClr val="tx1"/>
              </a:solidFill>
              <a:effectLst/>
              <a:latin typeface="+mn-lt"/>
              <a:ea typeface="+mn-ea"/>
              <a:cs typeface="+mn-cs"/>
            </a:endParaRPr>
          </a:p>
          <a:p>
            <a:r>
              <a:rPr lang="fi-FI" sz="1200" kern="1200" dirty="0">
                <a:solidFill>
                  <a:schemeClr val="tx1"/>
                </a:solidFill>
                <a:effectLst/>
                <a:latin typeface="+mn-lt"/>
              </a:rPr>
              <a:t>Tämä kuva edustaa Hour of Code™ -tapahtumia eri puolilla maailmaa.</a:t>
            </a:r>
          </a:p>
        </p:txBody>
      </p:sp>
      <p:sp>
        <p:nvSpPr>
          <p:cNvPr id="4" name="Slide Number Placeholder 3"/>
          <p:cNvSpPr>
            <a:spLocks noGrp="1"/>
          </p:cNvSpPr>
          <p:nvPr>
            <p:ph type="sldNum" sz="quarter" idx="10"/>
          </p:nvPr>
        </p:nvSpPr>
        <p:spPr/>
        <p:txBody>
          <a:bodyPr/>
          <a:lstStyle/>
          <a:p>
            <a:fld id="{88F0EC2C-E6BA-F248-9EDA-113245C923E1}" type="slidenum">
              <a:rPr lang="en-US" smtClean="0"/>
              <a:t>1</a:t>
            </a:fld>
            <a:endParaRPr lang="fi-FI"/>
          </a:p>
        </p:txBody>
      </p:sp>
    </p:spTree>
    <p:extLst>
      <p:ext uri="{BB962C8B-B14F-4D97-AF65-F5344CB8AC3E}">
        <p14:creationId xmlns:p14="http://schemas.microsoft.com/office/powerpoint/2010/main" val="5589337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i-FI" b="1" u="sng" dirty="0"/>
              <a:t>JUONTOTEKSTIMALLI:</a:t>
            </a:r>
          </a:p>
          <a:p>
            <a:pPr marL="0" marR="0" indent="0" algn="l" defTabSz="914400" rtl="0" eaLnBrk="1" fontAlgn="auto" latinLnBrk="0" hangingPunct="1">
              <a:lnSpc>
                <a:spcPct val="100000"/>
              </a:lnSpc>
              <a:spcBef>
                <a:spcPts val="0"/>
              </a:spcBef>
              <a:spcAft>
                <a:spcPts val="0"/>
              </a:spcAft>
              <a:buClrTx/>
              <a:buSzTx/>
              <a:buFontTx/>
              <a:buNone/>
              <a:tabLst/>
              <a:defRPr/>
            </a:pPr>
            <a:endParaRPr lang="fi-FI" b="1" u="sng" dirty="0"/>
          </a:p>
          <a:p>
            <a:pPr marL="0" marR="0" indent="0" algn="l" defTabSz="914400" rtl="0" eaLnBrk="1" fontAlgn="auto" latinLnBrk="0" hangingPunct="1">
              <a:lnSpc>
                <a:spcPct val="100000"/>
              </a:lnSpc>
              <a:spcBef>
                <a:spcPts val="0"/>
              </a:spcBef>
              <a:spcAft>
                <a:spcPts val="0"/>
              </a:spcAft>
              <a:buClrTx/>
              <a:buSzTx/>
              <a:buFontTx/>
              <a:buNone/>
              <a:tabLst/>
              <a:defRPr/>
            </a:pPr>
            <a:r>
              <a:rPr lang="fi-FI" b="0" u="none" dirty="0"/>
              <a:t>”Se on myös jotakin, jolla saa ystävien kanssa aikaan monia asioita, kuten blogin, verkkosivuston tai mobiilisovelluksen.”</a:t>
            </a:r>
          </a:p>
          <a:p>
            <a:pPr marL="0" marR="0" indent="0" algn="l" defTabSz="914400" rtl="0" eaLnBrk="1" fontAlgn="auto" latinLnBrk="0" hangingPunct="1">
              <a:lnSpc>
                <a:spcPct val="100000"/>
              </a:lnSpc>
              <a:spcBef>
                <a:spcPts val="0"/>
              </a:spcBef>
              <a:spcAft>
                <a:spcPts val="0"/>
              </a:spcAft>
              <a:buClrTx/>
              <a:buSzTx/>
              <a:buFontTx/>
              <a:buNone/>
              <a:tabLst/>
              <a:defRPr/>
            </a:pPr>
            <a:endParaRPr lang="fi-FI" b="1" u="sng" dirty="0"/>
          </a:p>
          <a:p>
            <a:r>
              <a:rPr lang="fi-FI" b="1" u="sng" dirty="0"/>
              <a:t>DIAN TAVOITE:</a:t>
            </a:r>
          </a:p>
          <a:p>
            <a:endParaRPr lang="fi-FI" b="1" u="sng" dirty="0"/>
          </a:p>
          <a:p>
            <a:r>
              <a:rPr lang="fi-FI" sz="1200" b="0" i="0" u="none" kern="1200" dirty="0">
                <a:solidFill>
                  <a:schemeClr val="tx1"/>
                </a:solidFill>
                <a:effectLst/>
                <a:latin typeface="+mn-lt"/>
              </a:rPr>
              <a:t>Dioilla 9–12 näytämme</a:t>
            </a:r>
            <a:r>
              <a:rPr lang="fi-FI"/>
              <a:t> </a:t>
            </a:r>
            <a:r>
              <a:rPr lang="fi-FI" sz="1200" b="0" i="0" u="none" kern="1200" dirty="0">
                <a:solidFill>
                  <a:schemeClr val="tx1"/>
                </a:solidFill>
                <a:effectLst/>
                <a:latin typeface="+mn-lt"/>
              </a:rPr>
              <a:t>nuorille, miten hauskaa koodaus voi olla.</a:t>
            </a:r>
            <a:r>
              <a:rPr lang="fi-FI" sz="1200" kern="1200" dirty="0">
                <a:solidFill>
                  <a:schemeClr val="tx1"/>
                </a:solidFill>
                <a:effectLst/>
                <a:latin typeface="+mn-lt"/>
              </a:rPr>
              <a:t> Haluamme korostaa, että koodaus on </a:t>
            </a:r>
            <a:r>
              <a:rPr lang="fi-FI" sz="1200" b="1" i="0" u="none" kern="1200" dirty="0">
                <a:solidFill>
                  <a:schemeClr val="tx1"/>
                </a:solidFill>
                <a:effectLst/>
                <a:latin typeface="+mn-lt"/>
              </a:rPr>
              <a:t>tätä</a:t>
            </a:r>
            <a:r>
              <a:rPr lang="fi-FI" sz="1200" b="0" i="0" u="none" kern="1200" dirty="0">
                <a:solidFill>
                  <a:schemeClr val="tx1"/>
                </a:solidFill>
                <a:effectLst/>
                <a:latin typeface="+mn-lt"/>
              </a:rPr>
              <a:t>:</a:t>
            </a:r>
            <a:r>
              <a:rPr lang="fi-FI"/>
              <a:t> </a:t>
            </a:r>
            <a:endParaRPr lang="fi-FI" dirty="0">
              <a:effectLst/>
            </a:endParaRPr>
          </a:p>
          <a:p>
            <a:pPr marL="628650" lvl="1" indent="-171450">
              <a:buFont typeface="Arial"/>
              <a:buChar char="•"/>
            </a:pPr>
            <a:r>
              <a:rPr lang="fi-FI" sz="1200" kern="1200" dirty="0">
                <a:solidFill>
                  <a:schemeClr val="tx1"/>
                </a:solidFill>
                <a:effectLst/>
                <a:latin typeface="+mn-lt"/>
              </a:rPr>
              <a:t>Ryhmätyötä </a:t>
            </a:r>
            <a:endParaRPr lang="fi-FI" dirty="0">
              <a:effectLst/>
            </a:endParaRPr>
          </a:p>
          <a:p>
            <a:pPr marL="628650" lvl="1" indent="-171450">
              <a:buFont typeface="Arial"/>
              <a:buChar char="•"/>
            </a:pPr>
            <a:r>
              <a:rPr lang="fi-FI" sz="1200" kern="1200" dirty="0">
                <a:solidFill>
                  <a:schemeClr val="tx1"/>
                </a:solidFill>
                <a:effectLst/>
                <a:latin typeface="+mn-lt"/>
              </a:rPr>
              <a:t>Kaikki sukupuolet</a:t>
            </a:r>
            <a:endParaRPr lang="fi-FI" dirty="0">
              <a:effectLst/>
            </a:endParaRPr>
          </a:p>
          <a:p>
            <a:pPr marL="628650" lvl="1" indent="-171450">
              <a:buFont typeface="Arial"/>
              <a:buChar char="•"/>
            </a:pPr>
            <a:r>
              <a:rPr lang="fi-FI" sz="1200" kern="1200" dirty="0">
                <a:solidFill>
                  <a:schemeClr val="tx1"/>
                </a:solidFill>
                <a:effectLst/>
                <a:latin typeface="+mn-lt"/>
              </a:rPr>
              <a:t>Tarkoitettu introverteille ja ekstroverteille </a:t>
            </a:r>
            <a:endParaRPr lang="fi-FI" dirty="0">
              <a:effectLst/>
            </a:endParaRPr>
          </a:p>
          <a:p>
            <a:pPr marL="628650" lvl="1" indent="-171450">
              <a:buFont typeface="Arial"/>
              <a:buChar char="•"/>
            </a:pPr>
            <a:r>
              <a:rPr lang="fi-FI" sz="1200" kern="1200" dirty="0">
                <a:solidFill>
                  <a:schemeClr val="tx1"/>
                </a:solidFill>
                <a:effectLst/>
                <a:latin typeface="+mn-lt"/>
              </a:rPr>
              <a:t>Liittyy ongelmanratkaisuun; itse asiassa koodauksessa tarvitaan hyvin vähän matematiikkaa </a:t>
            </a:r>
            <a:endParaRPr lang="fi-FI" dirty="0">
              <a:effectLst/>
            </a:endParaRPr>
          </a:p>
          <a:p>
            <a:pPr marL="628650" lvl="1" indent="-171450">
              <a:buFont typeface="Arial"/>
              <a:buChar char="•"/>
            </a:pPr>
            <a:r>
              <a:rPr lang="fi-FI" sz="1200" kern="1200" dirty="0">
                <a:solidFill>
                  <a:schemeClr val="tx1"/>
                </a:solidFill>
                <a:effectLst/>
                <a:latin typeface="+mn-lt"/>
              </a:rPr>
              <a:t>Tarkoitettu ihmisille, jotka haluavat tietokoneiden avulla saada enemmän irti siitä, mistä he ovat kiinnostuneet </a:t>
            </a:r>
            <a:endParaRPr lang="fi-FI" dirty="0">
              <a:effectLst/>
            </a:endParaRPr>
          </a:p>
          <a:p>
            <a:endParaRPr lang="fi-FI" b="1" dirty="0"/>
          </a:p>
          <a:p>
            <a:r>
              <a:rPr lang="fi-FI" b="1" u="sng" dirty="0"/>
              <a:t>TÄMÄN DIAN KUVAA KOSKEVAT OHJEET:</a:t>
            </a:r>
            <a:endParaRPr lang="fi-FI" sz="1200" u="sng" kern="1200" dirty="0">
              <a:solidFill>
                <a:schemeClr val="tx1"/>
              </a:solidFill>
              <a:effectLst/>
              <a:latin typeface="+mn-lt"/>
              <a:ea typeface="+mn-ea"/>
              <a:cs typeface="+mn-cs"/>
            </a:endParaRPr>
          </a:p>
          <a:p>
            <a:endParaRPr lang="fi-FI" sz="1200" kern="1200" dirty="0">
              <a:solidFill>
                <a:schemeClr val="tx1"/>
              </a:solidFill>
              <a:effectLst/>
              <a:latin typeface="+mn-lt"/>
              <a:ea typeface="+mn-ea"/>
              <a:cs typeface="+mn-cs"/>
            </a:endParaRPr>
          </a:p>
          <a:p>
            <a:r>
              <a:rPr lang="fi-FI" sz="1200" kern="1200" dirty="0">
                <a:solidFill>
                  <a:schemeClr val="tx1"/>
                </a:solidFill>
                <a:effectLst/>
                <a:latin typeface="+mn-lt"/>
              </a:rPr>
              <a:t>Jos tämä kuva vaihdetaan, varmista, että se on seuraavien ehtojen mukainen: </a:t>
            </a:r>
            <a:endParaRPr lang="fi-FI" dirty="0"/>
          </a:p>
          <a:p>
            <a:pPr marL="628650" lvl="1" indent="-171450">
              <a:buFont typeface="Arial"/>
              <a:buChar char="•"/>
            </a:pPr>
            <a:r>
              <a:rPr lang="fi-FI" sz="1200" kern="1200" dirty="0">
                <a:solidFill>
                  <a:schemeClr val="tx1"/>
                </a:solidFill>
                <a:effectLst/>
                <a:latin typeface="+mn-lt"/>
              </a:rPr>
              <a:t>Sisältää poikia ja tyttöjä, jotka ovat teini-ikäisiä tai yläasteikäisiä </a:t>
            </a:r>
            <a:endParaRPr lang="fi-FI" dirty="0">
              <a:effectLst/>
            </a:endParaRPr>
          </a:p>
          <a:p>
            <a:pPr marL="628650" lvl="1" indent="-171450">
              <a:buFont typeface="Arial"/>
              <a:buChar char="•"/>
            </a:pPr>
            <a:r>
              <a:rPr lang="fi-FI" sz="1200" kern="1200" dirty="0">
                <a:solidFill>
                  <a:schemeClr val="tx1"/>
                </a:solidFill>
                <a:effectLst/>
                <a:latin typeface="+mn-lt"/>
              </a:rPr>
              <a:t>Näyttää, että osallistujilla on hauskaa teknologian parissa</a:t>
            </a:r>
            <a:endParaRPr lang="fi-FI" dirty="0">
              <a:effectLst/>
            </a:endParaRPr>
          </a:p>
          <a:p>
            <a:pPr marL="628650" lvl="1" indent="-171450">
              <a:buFont typeface="Arial"/>
              <a:buChar char="•"/>
            </a:pPr>
            <a:r>
              <a:rPr lang="fi-FI" sz="1200" kern="1200" dirty="0">
                <a:solidFill>
                  <a:schemeClr val="tx1"/>
                </a:solidFill>
                <a:effectLst/>
                <a:latin typeface="+mn-lt"/>
              </a:rPr>
              <a:t>Sisältää henkilöryhmän, ei vain yksilöitä </a:t>
            </a:r>
            <a:endParaRPr lang="fi-FI" dirty="0">
              <a:effectLst/>
            </a:endParaRPr>
          </a:p>
          <a:p>
            <a:endParaRPr lang="fi-FI" dirty="0"/>
          </a:p>
        </p:txBody>
      </p:sp>
      <p:sp>
        <p:nvSpPr>
          <p:cNvPr id="4" name="Slide Number Placeholder 3"/>
          <p:cNvSpPr>
            <a:spLocks noGrp="1"/>
          </p:cNvSpPr>
          <p:nvPr>
            <p:ph type="sldNum" sz="quarter" idx="10"/>
          </p:nvPr>
        </p:nvSpPr>
        <p:spPr/>
        <p:txBody>
          <a:bodyPr/>
          <a:lstStyle/>
          <a:p>
            <a:fld id="{88F0EC2C-E6BA-F248-9EDA-113245C923E1}" type="slidenum">
              <a:rPr lang="en-US" smtClean="0"/>
              <a:t>10</a:t>
            </a:fld>
            <a:endParaRPr lang="fi-FI"/>
          </a:p>
        </p:txBody>
      </p:sp>
    </p:spTree>
    <p:extLst>
      <p:ext uri="{BB962C8B-B14F-4D97-AF65-F5344CB8AC3E}">
        <p14:creationId xmlns:p14="http://schemas.microsoft.com/office/powerpoint/2010/main" val="23856526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i-FI" b="1" u="sng" dirty="0"/>
              <a:t>JUONTOTEKSTIMALLI:</a:t>
            </a:r>
          </a:p>
          <a:p>
            <a:pPr marL="0" marR="0" indent="0" algn="l" defTabSz="914400" rtl="0" eaLnBrk="1" fontAlgn="auto" latinLnBrk="0" hangingPunct="1">
              <a:lnSpc>
                <a:spcPct val="100000"/>
              </a:lnSpc>
              <a:spcBef>
                <a:spcPts val="0"/>
              </a:spcBef>
              <a:spcAft>
                <a:spcPts val="0"/>
              </a:spcAft>
              <a:buClrTx/>
              <a:buSzTx/>
              <a:buFontTx/>
              <a:buNone/>
              <a:tabLst/>
              <a:defRPr/>
            </a:pPr>
            <a:endParaRPr lang="fi-FI" b="1" u="sng" dirty="0"/>
          </a:p>
          <a:p>
            <a:pPr marL="0" marR="0" indent="0" algn="l" defTabSz="914400" rtl="0" eaLnBrk="1" fontAlgn="auto" latinLnBrk="0" hangingPunct="1">
              <a:lnSpc>
                <a:spcPct val="100000"/>
              </a:lnSpc>
              <a:spcBef>
                <a:spcPts val="0"/>
              </a:spcBef>
              <a:spcAft>
                <a:spcPts val="0"/>
              </a:spcAft>
              <a:buClrTx/>
              <a:buSzTx/>
              <a:buFontTx/>
              <a:buNone/>
              <a:tabLst/>
              <a:defRPr/>
            </a:pPr>
            <a:r>
              <a:rPr lang="fi-FI" b="0" u="none" dirty="0"/>
              <a:t>”Nyt katsotaan oikeasti, mitä koodaus on.”</a:t>
            </a:r>
          </a:p>
          <a:p>
            <a:endParaRPr lang="fi-FI" b="1" u="sng" dirty="0"/>
          </a:p>
          <a:p>
            <a:r>
              <a:rPr lang="fi-FI" b="1" u="sng" dirty="0"/>
              <a:t>DIAN TAVOITE:</a:t>
            </a:r>
          </a:p>
          <a:p>
            <a:endParaRPr lang="fi-FI" b="1" u="sng" dirty="0"/>
          </a:p>
          <a:p>
            <a:r>
              <a:rPr lang="fi-FI" b="0" u="none" dirty="0"/>
              <a:t>Seuraavan jakson alustaminen ja nuorten saaminen kiinnostumaan siitä, mitä koodaus todella on.</a:t>
            </a:r>
          </a:p>
          <a:p>
            <a:endParaRPr lang="fi-FI" b="1" dirty="0"/>
          </a:p>
          <a:p>
            <a:r>
              <a:rPr lang="fi-FI" b="1" u="sng" dirty="0"/>
              <a:t>TÄMÄN DIAN KUVAA KOSKEVAT OHJEET:</a:t>
            </a:r>
            <a:endParaRPr lang="fi-FI" sz="1200" u="sng" kern="1200" dirty="0">
              <a:solidFill>
                <a:schemeClr val="tx1"/>
              </a:solidFill>
              <a:effectLst/>
              <a:latin typeface="+mn-lt"/>
              <a:ea typeface="+mn-ea"/>
              <a:cs typeface="+mn-cs"/>
            </a:endParaRPr>
          </a:p>
          <a:p>
            <a:endParaRPr lang="fi-FI" sz="1200" kern="1200" dirty="0">
              <a:solidFill>
                <a:schemeClr val="tx1"/>
              </a:solidFill>
              <a:effectLst/>
              <a:latin typeface="+mn-lt"/>
              <a:ea typeface="+mn-ea"/>
              <a:cs typeface="+mn-cs"/>
            </a:endParaRPr>
          </a:p>
          <a:p>
            <a:r>
              <a:rPr lang="fi-FI" sz="1200" kern="1200" dirty="0">
                <a:solidFill>
                  <a:schemeClr val="tx1"/>
                </a:solidFill>
                <a:effectLst/>
                <a:latin typeface="+mn-lt"/>
              </a:rPr>
              <a:t>Ei ole.</a:t>
            </a:r>
          </a:p>
          <a:p>
            <a:endParaRPr lang="fi-FI" sz="1200" kern="1200" dirty="0">
              <a:solidFill>
                <a:schemeClr val="tx1"/>
              </a:solidFill>
              <a:effectLst/>
              <a:latin typeface="+mn-lt"/>
              <a:ea typeface="+mn-ea"/>
              <a:cs typeface="+mn-cs"/>
            </a:endParaRPr>
          </a:p>
          <a:p>
            <a:endParaRPr lang="fi-FI"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8F0EC2C-E6BA-F248-9EDA-113245C923E1}" type="slidenum">
              <a:rPr lang="en-US" smtClean="0"/>
              <a:t>11</a:t>
            </a:fld>
            <a:endParaRPr lang="fi-FI"/>
          </a:p>
        </p:txBody>
      </p:sp>
    </p:spTree>
    <p:extLst>
      <p:ext uri="{BB962C8B-B14F-4D97-AF65-F5344CB8AC3E}">
        <p14:creationId xmlns:p14="http://schemas.microsoft.com/office/powerpoint/2010/main" val="3230062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i-FI" b="1" u="sng" dirty="0"/>
              <a:t>JUONTOTEKSTIMALLI:</a:t>
            </a:r>
          </a:p>
          <a:p>
            <a:endParaRPr lang="fi-FI" b="1" u="sng" dirty="0"/>
          </a:p>
          <a:p>
            <a:r>
              <a:rPr lang="fi-FI" sz="1200" kern="1200" dirty="0">
                <a:solidFill>
                  <a:schemeClr val="tx1"/>
                </a:solidFill>
                <a:effectLst/>
                <a:latin typeface="+mn-lt"/>
              </a:rPr>
              <a:t>”Koodaus ei ole ainoastaan ohjelmien kirjoittamista tai käskyjen antamista tietokoneelle. Se on ongelmien ratkaisemista uudella tavalla yhdessä ystävien kanssa.”</a:t>
            </a:r>
          </a:p>
          <a:p>
            <a:endParaRPr lang="fi-FI" sz="1200" b="1" u="sng"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fi-FI" b="1" u="sng" dirty="0"/>
              <a:t>DIAN TAVOITE:</a:t>
            </a:r>
          </a:p>
          <a:p>
            <a:endParaRPr lang="fi-FI" b="1" u="sng" dirty="0"/>
          </a:p>
          <a:p>
            <a:r>
              <a:rPr lang="fi-FI" b="0" dirty="0"/>
              <a:t>Näyttää nuorille, että koodaukseen tarvitaan aktiivinen mieli, joka pitää ongelmista, asioiden korjaamisesta ja ongelmien ratkaisemisesta.</a:t>
            </a:r>
          </a:p>
          <a:p>
            <a:endParaRPr lang="fi-FI" b="1" dirty="0"/>
          </a:p>
          <a:p>
            <a:r>
              <a:rPr lang="fi-FI" b="1" u="sng" dirty="0"/>
              <a:t>TÄMÄN DIAN KUVAA KOSKEVAT OHJEET:</a:t>
            </a:r>
            <a:endParaRPr lang="fi-FI" sz="1200" u="sng" kern="1200" dirty="0">
              <a:solidFill>
                <a:schemeClr val="tx1"/>
              </a:solidFill>
              <a:effectLst/>
              <a:latin typeface="+mn-lt"/>
              <a:ea typeface="+mn-ea"/>
              <a:cs typeface="+mn-cs"/>
            </a:endParaRPr>
          </a:p>
          <a:p>
            <a:endParaRPr lang="fi-FI" dirty="0"/>
          </a:p>
          <a:p>
            <a:pPr marL="0" marR="0" indent="0" algn="l" defTabSz="914400" rtl="0" eaLnBrk="1" fontAlgn="auto" latinLnBrk="0" hangingPunct="1">
              <a:lnSpc>
                <a:spcPct val="100000"/>
              </a:lnSpc>
              <a:spcBef>
                <a:spcPts val="0"/>
              </a:spcBef>
              <a:spcAft>
                <a:spcPts val="0"/>
              </a:spcAft>
              <a:buClrTx/>
              <a:buSzTx/>
              <a:buFontTx/>
              <a:buNone/>
              <a:tabLst/>
              <a:defRPr/>
            </a:pPr>
            <a:r>
              <a:rPr lang="fi-FI" sz="1200" kern="1200" dirty="0">
                <a:solidFill>
                  <a:schemeClr val="tx1"/>
                </a:solidFill>
                <a:effectLst/>
                <a:latin typeface="+mn-lt"/>
              </a:rPr>
              <a:t>Jos tämä kuva vaihdetaan, varmista, että se on seuraavien ehtojen mukainen: </a:t>
            </a:r>
          </a:p>
          <a:p>
            <a:pPr marL="628650" lvl="1" indent="-171450">
              <a:buFont typeface="Arial"/>
              <a:buChar char="•"/>
            </a:pPr>
            <a:r>
              <a:rPr lang="fi-FI"/>
              <a:t>Ryhmä nuoria tekemässä työtä ja katsomassa tietokonetta tai tablettia.</a:t>
            </a:r>
          </a:p>
        </p:txBody>
      </p:sp>
      <p:sp>
        <p:nvSpPr>
          <p:cNvPr id="4" name="Slide Number Placeholder 3"/>
          <p:cNvSpPr>
            <a:spLocks noGrp="1"/>
          </p:cNvSpPr>
          <p:nvPr>
            <p:ph type="sldNum" sz="quarter" idx="10"/>
          </p:nvPr>
        </p:nvSpPr>
        <p:spPr/>
        <p:txBody>
          <a:bodyPr/>
          <a:lstStyle/>
          <a:p>
            <a:fld id="{88F0EC2C-E6BA-F248-9EDA-113245C923E1}" type="slidenum">
              <a:rPr lang="en-US" smtClean="0"/>
              <a:t>12</a:t>
            </a:fld>
            <a:endParaRPr lang="fi-FI"/>
          </a:p>
        </p:txBody>
      </p:sp>
    </p:spTree>
    <p:extLst>
      <p:ext uri="{BB962C8B-B14F-4D97-AF65-F5344CB8AC3E}">
        <p14:creationId xmlns:p14="http://schemas.microsoft.com/office/powerpoint/2010/main" val="3307805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i-FI" b="1" u="sng" dirty="0"/>
              <a:t>JUONTOTEKSTIMALLI:</a:t>
            </a:r>
          </a:p>
          <a:p>
            <a:endParaRPr lang="fi-FI" b="1" u="sng" dirty="0"/>
          </a:p>
          <a:p>
            <a:pPr marL="0" marR="0" indent="0" algn="l" defTabSz="914400" rtl="0" eaLnBrk="1" fontAlgn="auto" latinLnBrk="0" hangingPunct="1">
              <a:lnSpc>
                <a:spcPct val="100000"/>
              </a:lnSpc>
              <a:spcBef>
                <a:spcPts val="0"/>
              </a:spcBef>
              <a:spcAft>
                <a:spcPts val="0"/>
              </a:spcAft>
              <a:buClrTx/>
              <a:buSzTx/>
              <a:buFontTx/>
              <a:buNone/>
              <a:tabLst/>
              <a:defRPr/>
            </a:pPr>
            <a:r>
              <a:rPr lang="fi-FI" sz="1200" kern="1200" dirty="0">
                <a:solidFill>
                  <a:schemeClr val="tx1"/>
                </a:solidFill>
                <a:effectLst/>
                <a:latin typeface="+mn-lt"/>
              </a:rPr>
              <a:t>”Se on tietokoneen luovaa käyttöä jännittävien asioiden tekemiseen.”</a:t>
            </a:r>
          </a:p>
          <a:p>
            <a:pPr marL="0" marR="0" indent="0" algn="l" defTabSz="914400" rtl="0" eaLnBrk="1" fontAlgn="auto" latinLnBrk="0" hangingPunct="1">
              <a:lnSpc>
                <a:spcPct val="100000"/>
              </a:lnSpc>
              <a:spcBef>
                <a:spcPts val="0"/>
              </a:spcBef>
              <a:spcAft>
                <a:spcPts val="0"/>
              </a:spcAft>
              <a:buClrTx/>
              <a:buSzTx/>
              <a:buFontTx/>
              <a:buNone/>
              <a:tabLst/>
              <a:defRPr/>
            </a:pPr>
            <a:endParaRPr lang="fi-FI" sz="1200" b="1" u="sng"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fi-FI" b="1" u="sng" dirty="0"/>
              <a:t>DIAN TAVOITE:</a:t>
            </a:r>
            <a:endParaRPr lang="fi-FI" b="0" u="none" dirty="0"/>
          </a:p>
          <a:p>
            <a:pPr marL="0" marR="0" indent="0" algn="l" defTabSz="914400" rtl="0" eaLnBrk="1" fontAlgn="auto" latinLnBrk="0" hangingPunct="1">
              <a:lnSpc>
                <a:spcPct val="100000"/>
              </a:lnSpc>
              <a:spcBef>
                <a:spcPts val="0"/>
              </a:spcBef>
              <a:spcAft>
                <a:spcPts val="0"/>
              </a:spcAft>
              <a:buClrTx/>
              <a:buSzTx/>
              <a:buFontTx/>
              <a:buNone/>
              <a:tabLst/>
              <a:defRPr/>
            </a:pPr>
            <a:endParaRPr lang="fi-FI" b="0" u="none" dirty="0"/>
          </a:p>
          <a:p>
            <a:pPr marL="0" marR="0" indent="0" algn="l" defTabSz="914400" rtl="0" eaLnBrk="1" fontAlgn="auto" latinLnBrk="0" hangingPunct="1">
              <a:lnSpc>
                <a:spcPct val="100000"/>
              </a:lnSpc>
              <a:spcBef>
                <a:spcPts val="0"/>
              </a:spcBef>
              <a:spcAft>
                <a:spcPts val="0"/>
              </a:spcAft>
              <a:buClrTx/>
              <a:buSzTx/>
              <a:buFontTx/>
              <a:buNone/>
              <a:tabLst/>
              <a:defRPr/>
            </a:pPr>
            <a:r>
              <a:rPr lang="fi-FI" b="0" u="none" dirty="0"/>
              <a:t>Laajentaa nuorten ajattelua siitä, mitä koodaukseen voi liittyä. </a:t>
            </a:r>
            <a:endParaRPr lang="fi-FI" b="1" u="sng" dirty="0"/>
          </a:p>
          <a:p>
            <a:endParaRPr lang="fi-FI" b="1" dirty="0"/>
          </a:p>
          <a:p>
            <a:r>
              <a:rPr lang="fi-FI" b="1" u="sng" dirty="0"/>
              <a:t>TÄMÄN DIAN KUVAA KOSKEVAT OHJEET:</a:t>
            </a:r>
          </a:p>
          <a:p>
            <a:endParaRPr lang="fi-FI" sz="1200" u="sng"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fi-FI" sz="1200" kern="1200" dirty="0">
                <a:solidFill>
                  <a:schemeClr val="tx1"/>
                </a:solidFill>
                <a:effectLst/>
                <a:latin typeface="+mn-lt"/>
              </a:rPr>
              <a:t>Jos tämä kuva vaihdetaan, varmista, että se on seuraavien ehtojen mukainen: </a:t>
            </a:r>
          </a:p>
          <a:p>
            <a:pPr marL="628650" marR="0" lvl="1" indent="-171450" algn="l" defTabSz="914400" rtl="0" eaLnBrk="1" fontAlgn="auto" latinLnBrk="0" hangingPunct="1">
              <a:lnSpc>
                <a:spcPct val="100000"/>
              </a:lnSpc>
              <a:spcBef>
                <a:spcPts val="0"/>
              </a:spcBef>
              <a:spcAft>
                <a:spcPts val="0"/>
              </a:spcAft>
              <a:buClrTx/>
              <a:buSzTx/>
              <a:buFont typeface="Arial"/>
              <a:buChar char="•"/>
              <a:tabLst/>
              <a:defRPr/>
            </a:pPr>
            <a:r>
              <a:rPr lang="fi-FI" sz="1200" kern="1200" dirty="0">
                <a:solidFill>
                  <a:schemeClr val="tx1"/>
                </a:solidFill>
                <a:effectLst/>
                <a:latin typeface="+mn-lt"/>
              </a:rPr>
              <a:t>Taidemuoto, jota ei yleensä liitetä koodaukseen, kuten musiikki tai kuvataide.</a:t>
            </a:r>
            <a:endParaRPr lang="fi-FI" sz="1200" kern="1200" dirty="0">
              <a:solidFill>
                <a:schemeClr val="tx1"/>
              </a:solidFill>
              <a:effectLst/>
              <a:latin typeface="+mn-lt"/>
              <a:ea typeface="+mn-ea"/>
              <a:cs typeface="+mn-cs"/>
            </a:endParaRPr>
          </a:p>
          <a:p>
            <a:endParaRPr lang="fi-FI" dirty="0"/>
          </a:p>
        </p:txBody>
      </p:sp>
      <p:sp>
        <p:nvSpPr>
          <p:cNvPr id="4" name="Slide Number Placeholder 3"/>
          <p:cNvSpPr>
            <a:spLocks noGrp="1"/>
          </p:cNvSpPr>
          <p:nvPr>
            <p:ph type="sldNum" sz="quarter" idx="10"/>
          </p:nvPr>
        </p:nvSpPr>
        <p:spPr/>
        <p:txBody>
          <a:bodyPr/>
          <a:lstStyle/>
          <a:p>
            <a:fld id="{88F0EC2C-E6BA-F248-9EDA-113245C923E1}" type="slidenum">
              <a:rPr lang="en-US" smtClean="0"/>
              <a:t>13</a:t>
            </a:fld>
            <a:endParaRPr lang="fi-FI"/>
          </a:p>
        </p:txBody>
      </p:sp>
    </p:spTree>
    <p:extLst>
      <p:ext uri="{BB962C8B-B14F-4D97-AF65-F5344CB8AC3E}">
        <p14:creationId xmlns:p14="http://schemas.microsoft.com/office/powerpoint/2010/main" val="319927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i-FI" b="1" u="sng" dirty="0"/>
              <a:t>JUONTOTEKSTIMALLI:</a:t>
            </a:r>
          </a:p>
          <a:p>
            <a:endParaRPr lang="fi-FI" b="1" u="sng" dirty="0"/>
          </a:p>
          <a:p>
            <a:r>
              <a:rPr lang="fi-FI" b="0" u="none" dirty="0"/>
              <a:t>”Se on myös uusien asioiden luomista yhdessä!”</a:t>
            </a:r>
          </a:p>
          <a:p>
            <a:endParaRPr lang="fi-FI" b="0" u="none" dirty="0"/>
          </a:p>
          <a:p>
            <a:pPr marL="0" marR="0" indent="0" algn="l" defTabSz="914400" rtl="0" eaLnBrk="1" fontAlgn="auto" latinLnBrk="0" hangingPunct="1">
              <a:lnSpc>
                <a:spcPct val="100000"/>
              </a:lnSpc>
              <a:spcBef>
                <a:spcPts val="0"/>
              </a:spcBef>
              <a:spcAft>
                <a:spcPts val="0"/>
              </a:spcAft>
              <a:buClrTx/>
              <a:buSzTx/>
              <a:buFontTx/>
              <a:buNone/>
              <a:tabLst/>
              <a:defRPr/>
            </a:pPr>
            <a:r>
              <a:rPr lang="fi-FI" b="1" u="sng" dirty="0"/>
              <a:t>DIAN TAVOITE:</a:t>
            </a:r>
          </a:p>
          <a:p>
            <a:pPr marL="0" marR="0" indent="0" algn="l" defTabSz="914400" rtl="0" eaLnBrk="1" fontAlgn="auto" latinLnBrk="0" hangingPunct="1">
              <a:lnSpc>
                <a:spcPct val="100000"/>
              </a:lnSpc>
              <a:spcBef>
                <a:spcPts val="0"/>
              </a:spcBef>
              <a:spcAft>
                <a:spcPts val="0"/>
              </a:spcAft>
              <a:buClrTx/>
              <a:buSzTx/>
              <a:buFontTx/>
              <a:buNone/>
              <a:tabLst/>
              <a:defRPr/>
            </a:pPr>
            <a:endParaRPr lang="fi-FI" b="0" u="none" dirty="0"/>
          </a:p>
          <a:p>
            <a:pPr marL="0" marR="0" indent="0" algn="l" defTabSz="914400" rtl="0" eaLnBrk="1" fontAlgn="auto" latinLnBrk="0" hangingPunct="1">
              <a:lnSpc>
                <a:spcPct val="100000"/>
              </a:lnSpc>
              <a:spcBef>
                <a:spcPts val="0"/>
              </a:spcBef>
              <a:spcAft>
                <a:spcPts val="0"/>
              </a:spcAft>
              <a:buClrTx/>
              <a:buSzTx/>
              <a:buFontTx/>
              <a:buNone/>
              <a:tabLst/>
              <a:defRPr/>
            </a:pPr>
            <a:r>
              <a:rPr lang="fi-FI" b="0" u="none" dirty="0"/>
              <a:t>Korjata väärinkäsitys, että koodaus on yleensä jotakin, jota tehdään aivan yksin.</a:t>
            </a:r>
            <a:r>
              <a:rPr lang="fi-FI"/>
              <a:t> Kuka tahansa voi koodata. Se on kaikkien ulottuvilla ja se on hauskaa. </a:t>
            </a:r>
            <a:endParaRPr lang="fi-FI" b="0" u="none" dirty="0"/>
          </a:p>
          <a:p>
            <a:endParaRPr lang="fi-FI" b="1" u="sng" dirty="0"/>
          </a:p>
          <a:p>
            <a:r>
              <a:rPr lang="fi-FI" b="1" u="sng" dirty="0"/>
              <a:t>TÄMÄN DIAN KUVAA KOSKEVAT OHJEET:</a:t>
            </a:r>
            <a:endParaRPr lang="fi-FI" sz="1200" u="sng"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fi-FI"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fi-FI" sz="1200" kern="1200" dirty="0">
                <a:solidFill>
                  <a:schemeClr val="tx1"/>
                </a:solidFill>
                <a:effectLst/>
                <a:latin typeface="+mn-lt"/>
              </a:rPr>
              <a:t>Jos tämä kuva vaihdetaan, varmista, että se on seuraavien ehtojen mukainen: </a:t>
            </a:r>
          </a:p>
          <a:p>
            <a:pPr marL="628650" marR="0" lvl="1" indent="-171450" algn="l" defTabSz="914400" rtl="0" eaLnBrk="1" fontAlgn="auto" latinLnBrk="0" hangingPunct="1">
              <a:lnSpc>
                <a:spcPct val="100000"/>
              </a:lnSpc>
              <a:spcBef>
                <a:spcPts val="0"/>
              </a:spcBef>
              <a:spcAft>
                <a:spcPts val="0"/>
              </a:spcAft>
              <a:buClrTx/>
              <a:buSzTx/>
              <a:buFont typeface="Arial"/>
              <a:buChar char="•"/>
              <a:tabLst/>
              <a:defRPr/>
            </a:pPr>
            <a:r>
              <a:rPr lang="fi-FI" sz="1200" kern="1200" dirty="0">
                <a:solidFill>
                  <a:schemeClr val="tx1"/>
                </a:solidFill>
                <a:effectLst/>
                <a:latin typeface="+mn-lt"/>
              </a:rPr>
              <a:t>Ryhmä nuoria pitämässä hauskaa yhdessä.</a:t>
            </a:r>
          </a:p>
          <a:p>
            <a:endParaRPr lang="fi-FI" dirty="0"/>
          </a:p>
        </p:txBody>
      </p:sp>
      <p:sp>
        <p:nvSpPr>
          <p:cNvPr id="4" name="Slide Number Placeholder 3"/>
          <p:cNvSpPr>
            <a:spLocks noGrp="1"/>
          </p:cNvSpPr>
          <p:nvPr>
            <p:ph type="sldNum" sz="quarter" idx="10"/>
          </p:nvPr>
        </p:nvSpPr>
        <p:spPr/>
        <p:txBody>
          <a:bodyPr/>
          <a:lstStyle/>
          <a:p>
            <a:fld id="{88F0EC2C-E6BA-F248-9EDA-113245C923E1}" type="slidenum">
              <a:rPr lang="en-US" smtClean="0"/>
              <a:t>14</a:t>
            </a:fld>
            <a:endParaRPr lang="fi-FI"/>
          </a:p>
        </p:txBody>
      </p:sp>
    </p:spTree>
    <p:extLst>
      <p:ext uri="{BB962C8B-B14F-4D97-AF65-F5344CB8AC3E}">
        <p14:creationId xmlns:p14="http://schemas.microsoft.com/office/powerpoint/2010/main" val="36556482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i-FI" b="1" u="sng" dirty="0"/>
              <a:t>JUONTOTEKSTIMALLI:</a:t>
            </a:r>
          </a:p>
          <a:p>
            <a:endParaRPr lang="fi-FI" b="1" u="sng" dirty="0"/>
          </a:p>
          <a:p>
            <a:r>
              <a:rPr lang="fi-FI" sz="1200" kern="1200" dirty="0">
                <a:solidFill>
                  <a:schemeClr val="tx1"/>
                </a:solidFill>
                <a:effectLst/>
                <a:latin typeface="+mn-lt"/>
              </a:rPr>
              <a:t>”Mitä haluaisitte tehdä kavereitten kanssa?</a:t>
            </a:r>
            <a:r>
              <a:rPr lang="fi-FI"/>
              <a:t> </a:t>
            </a:r>
            <a:r>
              <a:rPr lang="fi-FI" sz="1200" b="0" i="0" u="none" kern="1200" dirty="0">
                <a:solidFill>
                  <a:schemeClr val="tx1"/>
                </a:solidFill>
                <a:effectLst/>
                <a:latin typeface="+mn-lt"/>
              </a:rPr>
              <a:t>Se voi olla mitä tahansa – vapaaehtoistyötä, urheilua, muotijuttuja, videopelejä.”</a:t>
            </a:r>
            <a:endParaRPr lang="fi-FI" b="1" u="sng" dirty="0"/>
          </a:p>
          <a:p>
            <a:endParaRPr lang="fi-FI" b="1" u="sng" dirty="0"/>
          </a:p>
          <a:p>
            <a:r>
              <a:rPr lang="fi-FI" b="1" u="sng" dirty="0"/>
              <a:t>DIAN TAVOITE:</a:t>
            </a:r>
          </a:p>
          <a:p>
            <a:endParaRPr lang="fi-FI" b="1" u="sng" dirty="0"/>
          </a:p>
          <a:p>
            <a:r>
              <a:rPr lang="fi-FI" sz="1200" kern="1200" dirty="0">
                <a:solidFill>
                  <a:schemeClr val="tx1"/>
                </a:solidFill>
                <a:effectLst/>
                <a:latin typeface="+mn-lt"/>
              </a:rPr>
              <a:t>Koodauksen mieltäminen yhteiseksi harrastukseksi, mikä saa nuoret käyttämään siihen aikaa.</a:t>
            </a:r>
            <a:endParaRPr lang="fi-FI" b="1" u="sng" dirty="0"/>
          </a:p>
          <a:p>
            <a:endParaRPr lang="fi-FI" b="1" dirty="0"/>
          </a:p>
        </p:txBody>
      </p:sp>
      <p:sp>
        <p:nvSpPr>
          <p:cNvPr id="4" name="Slide Number Placeholder 3"/>
          <p:cNvSpPr>
            <a:spLocks noGrp="1"/>
          </p:cNvSpPr>
          <p:nvPr>
            <p:ph type="sldNum" sz="quarter" idx="10"/>
          </p:nvPr>
        </p:nvSpPr>
        <p:spPr/>
        <p:txBody>
          <a:bodyPr/>
          <a:lstStyle/>
          <a:p>
            <a:fld id="{88F0EC2C-E6BA-F248-9EDA-113245C923E1}" type="slidenum">
              <a:rPr lang="en-US" smtClean="0"/>
              <a:t>15</a:t>
            </a:fld>
            <a:endParaRPr lang="fi-FI"/>
          </a:p>
        </p:txBody>
      </p:sp>
    </p:spTree>
    <p:extLst>
      <p:ext uri="{BB962C8B-B14F-4D97-AF65-F5344CB8AC3E}">
        <p14:creationId xmlns:p14="http://schemas.microsoft.com/office/powerpoint/2010/main" val="11884374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i-FI" b="1" u="sng" dirty="0"/>
              <a:t>JUONTOTEKSTIMALLI:</a:t>
            </a:r>
          </a:p>
          <a:p>
            <a:endParaRPr lang="fi-FI" b="1" u="sng" dirty="0"/>
          </a:p>
          <a:p>
            <a:r>
              <a:rPr lang="fi-FI" b="0" u="none" dirty="0"/>
              <a:t>”Koodauksesta voi itse asiassa olla apua kaikissa asioissa, joista pidätte!”</a:t>
            </a:r>
          </a:p>
          <a:p>
            <a:endParaRPr lang="fi-FI" b="0" u="none" baseline="0" dirty="0"/>
          </a:p>
          <a:p>
            <a:r>
              <a:rPr lang="fi-FI" b="0" u="none" baseline="0" dirty="0"/>
              <a:t>*ESIMERKKEJÄ, JOITA VOIT MAINITA</a:t>
            </a:r>
          </a:p>
          <a:p>
            <a:pPr marL="628650" lvl="1" indent="-171450">
              <a:buFont typeface="Arial"/>
              <a:buChar char="•"/>
            </a:pPr>
            <a:r>
              <a:rPr lang="fi-FI" sz="1200" kern="1200" dirty="0">
                <a:solidFill>
                  <a:schemeClr val="tx1"/>
                </a:solidFill>
                <a:effectLst/>
                <a:latin typeface="+mn-lt"/>
              </a:rPr>
              <a:t>Jos joku pitää </a:t>
            </a:r>
            <a:r>
              <a:rPr lang="fi-FI" sz="1200" b="1" i="0" u="none" kern="1200" dirty="0">
                <a:solidFill>
                  <a:schemeClr val="tx1"/>
                </a:solidFill>
                <a:effectLst/>
                <a:latin typeface="+mn-lt"/>
              </a:rPr>
              <a:t>videopeleistä</a:t>
            </a:r>
            <a:r>
              <a:rPr lang="fi-FI" sz="1200" b="0" i="0" u="none" kern="1200" dirty="0">
                <a:solidFill>
                  <a:schemeClr val="tx1"/>
                </a:solidFill>
                <a:effectLst/>
                <a:latin typeface="+mn-lt"/>
              </a:rPr>
              <a:t>, hän voi koodata omia pelejä.</a:t>
            </a:r>
            <a:endParaRPr lang="fi-FI" dirty="0">
              <a:effectLst/>
            </a:endParaRPr>
          </a:p>
          <a:p>
            <a:pPr marL="628650" lvl="1" indent="-171450">
              <a:buFont typeface="Arial"/>
              <a:buChar char="•"/>
            </a:pPr>
            <a:r>
              <a:rPr lang="fi-FI" sz="1200" b="1" i="0" u="none" kern="1200" dirty="0">
                <a:solidFill>
                  <a:schemeClr val="tx1"/>
                </a:solidFill>
                <a:effectLst/>
                <a:latin typeface="+mn-lt"/>
              </a:rPr>
              <a:t>Muodista</a:t>
            </a:r>
            <a:r>
              <a:rPr lang="fi-FI" sz="1200" b="0" i="0" u="none" kern="1200" dirty="0">
                <a:solidFill>
                  <a:schemeClr val="tx1"/>
                </a:solidFill>
                <a:effectLst/>
                <a:latin typeface="+mn-lt"/>
              </a:rPr>
              <a:t> kiinnostuneet voivat tehdä oman blogin, joka välittää muotivinkkejä.</a:t>
            </a:r>
          </a:p>
          <a:p>
            <a:pPr marL="628650" marR="0" lvl="1" indent="-171450" algn="l" defTabSz="914400" rtl="0" eaLnBrk="1" fontAlgn="auto" latinLnBrk="0" hangingPunct="1">
              <a:lnSpc>
                <a:spcPct val="100000"/>
              </a:lnSpc>
              <a:spcBef>
                <a:spcPts val="0"/>
              </a:spcBef>
              <a:spcAft>
                <a:spcPts val="0"/>
              </a:spcAft>
              <a:buClrTx/>
              <a:buSzTx/>
              <a:buFont typeface="Arial"/>
              <a:buChar char="•"/>
              <a:tabLst/>
              <a:defRPr/>
            </a:pPr>
            <a:r>
              <a:rPr lang="fi-FI" sz="1200" b="1" i="0" u="none" kern="1200" dirty="0">
                <a:solidFill>
                  <a:schemeClr val="tx1"/>
                </a:solidFill>
                <a:effectLst/>
                <a:latin typeface="+mn-lt"/>
              </a:rPr>
              <a:t>Kirjallisuudesta </a:t>
            </a:r>
            <a:r>
              <a:rPr lang="fi-FI" sz="1200" b="0" i="0" u="none" kern="1200" dirty="0">
                <a:solidFill>
                  <a:schemeClr val="tx1"/>
                </a:solidFill>
                <a:effectLst/>
                <a:latin typeface="+mn-lt"/>
              </a:rPr>
              <a:t>kiinnostuneet voivat tehdä sivuston, jossa valitaan ”kuukauden kirja” ja jaetaan kirja-arvosteluja.</a:t>
            </a:r>
            <a:r>
              <a:rPr lang="fi-FI"/>
              <a:t> </a:t>
            </a:r>
            <a:endParaRPr lang="fi-FI" b="0" u="none" dirty="0"/>
          </a:p>
          <a:p>
            <a:endParaRPr lang="fi-FI" b="1" u="sng" dirty="0"/>
          </a:p>
          <a:p>
            <a:r>
              <a:rPr lang="fi-FI" b="1" u="sng" dirty="0"/>
              <a:t>DIAN TAVOITE:</a:t>
            </a:r>
          </a:p>
          <a:p>
            <a:pPr marL="0" marR="0" indent="0" algn="l" defTabSz="914400" rtl="0" eaLnBrk="1" fontAlgn="auto" latinLnBrk="0" hangingPunct="1">
              <a:lnSpc>
                <a:spcPct val="100000"/>
              </a:lnSpc>
              <a:spcBef>
                <a:spcPts val="0"/>
              </a:spcBef>
              <a:spcAft>
                <a:spcPts val="0"/>
              </a:spcAft>
              <a:buClrTx/>
              <a:buSzTx/>
              <a:buFontTx/>
              <a:buNone/>
              <a:tabLst/>
              <a:defRPr/>
            </a:pPr>
            <a:endParaRPr lang="fi-FI" dirty="0"/>
          </a:p>
          <a:p>
            <a:pPr marL="0" marR="0" indent="0" algn="l" defTabSz="914400" rtl="0" eaLnBrk="1" fontAlgn="auto" latinLnBrk="0" hangingPunct="1">
              <a:lnSpc>
                <a:spcPct val="100000"/>
              </a:lnSpc>
              <a:spcBef>
                <a:spcPts val="0"/>
              </a:spcBef>
              <a:spcAft>
                <a:spcPts val="0"/>
              </a:spcAft>
              <a:buClrTx/>
              <a:buSzTx/>
              <a:buFontTx/>
              <a:buNone/>
              <a:tabLst/>
              <a:defRPr/>
            </a:pPr>
            <a:r>
              <a:rPr lang="fi-FI" sz="1200" b="0" i="0" u="none" kern="1200" dirty="0">
                <a:solidFill>
                  <a:schemeClr val="tx1"/>
                </a:solidFill>
                <a:effectLst/>
                <a:latin typeface="+mn-lt"/>
              </a:rPr>
              <a:t>Kun otetaan huomioon ystävien merkitys tänä ikäkautena, on tärkeää tuoda esille, että koodauksesta on hyötyä </a:t>
            </a:r>
            <a:r>
              <a:rPr lang="fi-FI" sz="1200" b="0" i="1" u="none" kern="1200" dirty="0">
                <a:solidFill>
                  <a:schemeClr val="tx1"/>
                </a:solidFill>
                <a:effectLst/>
                <a:latin typeface="+mn-lt"/>
              </a:rPr>
              <a:t>millä tahansa</a:t>
            </a:r>
            <a:r>
              <a:rPr lang="fi-FI" sz="1200" b="0" i="0" u="none" kern="1200" dirty="0">
                <a:solidFill>
                  <a:schemeClr val="tx1"/>
                </a:solidFill>
                <a:effectLst/>
                <a:latin typeface="+mn-lt"/>
              </a:rPr>
              <a:t> elämän alueella ja että koodaus ei tee sen harrastajasta poikkeavaa.</a:t>
            </a:r>
            <a:r>
              <a:rPr lang="fi-FI"/>
              <a:t> </a:t>
            </a:r>
            <a:endParaRPr lang="fi-FI" b="1" u="sng" dirty="0"/>
          </a:p>
          <a:p>
            <a:endParaRPr lang="fi-FI" b="1" dirty="0"/>
          </a:p>
          <a:p>
            <a:r>
              <a:rPr lang="fi-FI" b="1" u="sng" dirty="0"/>
              <a:t>TÄMÄN DIAN KUVAA KOSKEVAT OHJEET:</a:t>
            </a:r>
          </a:p>
          <a:p>
            <a:endParaRPr lang="fi-FI" sz="1200" u="sng"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fi-FI" sz="1200" kern="1200" dirty="0">
                <a:solidFill>
                  <a:schemeClr val="tx1"/>
                </a:solidFill>
                <a:effectLst/>
                <a:latin typeface="+mn-lt"/>
              </a:rPr>
              <a:t>Tähän kuvaan on sisällytetty tähtisadetikku, joka korostaa koodauksen uuden mielleyhtymän ”kipinää”.</a:t>
            </a:r>
          </a:p>
          <a:p>
            <a:pPr marL="0" marR="0" indent="0" algn="l" defTabSz="914400" rtl="0" eaLnBrk="1" fontAlgn="auto" latinLnBrk="0" hangingPunct="1">
              <a:lnSpc>
                <a:spcPct val="100000"/>
              </a:lnSpc>
              <a:spcBef>
                <a:spcPts val="0"/>
              </a:spcBef>
              <a:spcAft>
                <a:spcPts val="0"/>
              </a:spcAft>
              <a:buClrTx/>
              <a:buSzTx/>
              <a:buFontTx/>
              <a:buNone/>
              <a:tabLst/>
              <a:defRPr/>
            </a:pPr>
            <a:endParaRPr lang="fi-FI" sz="120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fi-FI" sz="1200" kern="1200" dirty="0">
                <a:solidFill>
                  <a:schemeClr val="tx1"/>
                </a:solidFill>
                <a:effectLst/>
                <a:latin typeface="+mn-lt"/>
              </a:rPr>
              <a:t>Jos tämä kuva vaihdetaan, varmista, että se on seuraavien ehtojen mukainen: </a:t>
            </a:r>
          </a:p>
          <a:p>
            <a:pPr marL="628650" marR="0" lvl="1" indent="-171450" algn="l" defTabSz="914400" rtl="0" eaLnBrk="1" fontAlgn="auto" latinLnBrk="0" hangingPunct="1">
              <a:lnSpc>
                <a:spcPct val="100000"/>
              </a:lnSpc>
              <a:spcBef>
                <a:spcPts val="0"/>
              </a:spcBef>
              <a:spcAft>
                <a:spcPts val="0"/>
              </a:spcAft>
              <a:buClrTx/>
              <a:buSzTx/>
              <a:buFont typeface="Arial"/>
              <a:buChar char="•"/>
              <a:tabLst/>
              <a:defRPr/>
            </a:pPr>
            <a:r>
              <a:rPr lang="fi-FI" sz="1200" kern="1200" dirty="0">
                <a:solidFill>
                  <a:schemeClr val="tx1"/>
                </a:solidFill>
                <a:effectLst/>
                <a:latin typeface="+mn-lt"/>
              </a:rPr>
              <a:t>Kuva tai .gif-tiedosto, joka edustaa jonkin uuden aloittamista tai näköpiirin laajentamista.</a:t>
            </a:r>
            <a:endParaRPr lang="fi-FI"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fi-FI" dirty="0"/>
          </a:p>
          <a:p>
            <a:endParaRPr lang="fi-FI" dirty="0"/>
          </a:p>
        </p:txBody>
      </p:sp>
      <p:sp>
        <p:nvSpPr>
          <p:cNvPr id="4" name="Slide Number Placeholder 3"/>
          <p:cNvSpPr>
            <a:spLocks noGrp="1"/>
          </p:cNvSpPr>
          <p:nvPr>
            <p:ph type="sldNum" sz="quarter" idx="10"/>
          </p:nvPr>
        </p:nvSpPr>
        <p:spPr/>
        <p:txBody>
          <a:bodyPr/>
          <a:lstStyle/>
          <a:p>
            <a:fld id="{88F0EC2C-E6BA-F248-9EDA-113245C923E1}" type="slidenum">
              <a:rPr lang="en-US" smtClean="0"/>
              <a:t>16</a:t>
            </a:fld>
            <a:endParaRPr lang="fi-FI"/>
          </a:p>
        </p:txBody>
      </p:sp>
    </p:spTree>
    <p:extLst>
      <p:ext uri="{BB962C8B-B14F-4D97-AF65-F5344CB8AC3E}">
        <p14:creationId xmlns:p14="http://schemas.microsoft.com/office/powerpoint/2010/main" val="10781700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i-FI" b="1" u="sng" dirty="0"/>
              <a:t>JUONTOTEKSTIMALLI:</a:t>
            </a:r>
          </a:p>
          <a:p>
            <a:endParaRPr lang="fi-FI" b="1" u="sng" dirty="0"/>
          </a:p>
          <a:p>
            <a:r>
              <a:rPr lang="fi-FI" b="0" u="none" dirty="0"/>
              <a:t>”Aloitamme pian, joten ehdotan, että mietitte käsittelemiämme asioita pelatessanne, ja pohditte sitä, mihin koodausta voi käyttää omassa elämässänne.”</a:t>
            </a:r>
          </a:p>
          <a:p>
            <a:endParaRPr lang="fi-FI" b="1" u="sng" dirty="0"/>
          </a:p>
          <a:p>
            <a:pPr marL="0" marR="0" indent="0" algn="l" defTabSz="914400" rtl="0" eaLnBrk="1" fontAlgn="auto" latinLnBrk="0" hangingPunct="1">
              <a:lnSpc>
                <a:spcPct val="100000"/>
              </a:lnSpc>
              <a:spcBef>
                <a:spcPts val="0"/>
              </a:spcBef>
              <a:spcAft>
                <a:spcPts val="0"/>
              </a:spcAft>
              <a:buClrTx/>
              <a:buSzTx/>
              <a:buFontTx/>
              <a:buNone/>
              <a:tabLst/>
              <a:defRPr/>
            </a:pPr>
            <a:r>
              <a:rPr lang="fi-FI" b="1" u="sng" dirty="0"/>
              <a:t>DIAN TAVOITE:</a:t>
            </a:r>
          </a:p>
          <a:p>
            <a:endParaRPr lang="fi-FI" b="1" u="sng" dirty="0"/>
          </a:p>
          <a:p>
            <a:r>
              <a:rPr lang="fi-FI" b="0" u="none" dirty="0"/>
              <a:t>Varmistaa, että opiskelijat miettivät esityksessä näkemiään asioita osallistuessaan Hour of Code</a:t>
            </a:r>
            <a:r>
              <a:rPr lang="fi-FI" b="0" i="0" u="none" baseline="30000" dirty="0"/>
              <a:t>TM</a:t>
            </a:r>
            <a:r>
              <a:rPr lang="fi-FI" b="0" i="0" u="none" dirty="0"/>
              <a:t> -tapahtumaan.</a:t>
            </a:r>
            <a:r>
              <a:rPr lang="fi-FI" dirty="0"/>
              <a:t> </a:t>
            </a:r>
          </a:p>
          <a:p>
            <a:endParaRPr lang="fi-FI" b="1" dirty="0"/>
          </a:p>
          <a:p>
            <a:r>
              <a:rPr lang="fi-FI" b="1" u="sng" dirty="0"/>
              <a:t>TÄMÄN DIAN KUVAA KOSKEVAT OHJEET:</a:t>
            </a:r>
            <a:endParaRPr lang="fi-FI" sz="1200" u="sng"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fi-FI" sz="1200" kern="1200" dirty="0">
                <a:solidFill>
                  <a:schemeClr val="tx1"/>
                </a:solidFill>
                <a:effectLst/>
                <a:latin typeface="+mn-lt"/>
              </a:rPr>
              <a:t>Tähän kuvaan olemme sisällyttäneet valokuvaajan kuvan, sillä haluamme korostaa, että koodauksesta voi olla hyötyä monissa eri harrastuksissa.</a:t>
            </a:r>
          </a:p>
          <a:p>
            <a:pPr marL="0" marR="0" indent="0" algn="l" defTabSz="914400" rtl="0" eaLnBrk="1" fontAlgn="auto" latinLnBrk="0" hangingPunct="1">
              <a:lnSpc>
                <a:spcPct val="100000"/>
              </a:lnSpc>
              <a:spcBef>
                <a:spcPts val="0"/>
              </a:spcBef>
              <a:spcAft>
                <a:spcPts val="0"/>
              </a:spcAft>
              <a:buClrTx/>
              <a:buSzTx/>
              <a:buFontTx/>
              <a:buNone/>
              <a:tabLst/>
              <a:defRPr/>
            </a:pPr>
            <a:endParaRPr lang="fi-FI" sz="120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fi-FI" sz="1200" kern="1200" dirty="0">
                <a:solidFill>
                  <a:schemeClr val="tx1"/>
                </a:solidFill>
                <a:effectLst/>
                <a:latin typeface="+mn-lt"/>
              </a:rPr>
              <a:t>Jos tämä kuva vaihdetaan, varmista, että se on seuraavien ehtojen mukainen: </a:t>
            </a:r>
          </a:p>
          <a:p>
            <a:pPr marL="628650" marR="0" lvl="1" indent="-171450" algn="l" defTabSz="914400" rtl="0" eaLnBrk="1" fontAlgn="auto" latinLnBrk="0" hangingPunct="1">
              <a:lnSpc>
                <a:spcPct val="100000"/>
              </a:lnSpc>
              <a:spcBef>
                <a:spcPts val="0"/>
              </a:spcBef>
              <a:spcAft>
                <a:spcPts val="0"/>
              </a:spcAft>
              <a:buClrTx/>
              <a:buSzTx/>
              <a:buFont typeface="Arial"/>
              <a:buChar char="•"/>
              <a:tabLst/>
              <a:defRPr/>
            </a:pPr>
            <a:r>
              <a:rPr lang="fi-FI" sz="1200" kern="1200" dirty="0">
                <a:solidFill>
                  <a:schemeClr val="tx1"/>
                </a:solidFill>
                <a:effectLst/>
                <a:latin typeface="+mn-lt"/>
              </a:rPr>
              <a:t>Kuva tai .gif-tiedosto jostakin, jota ei yleensä liitetä koodaukseen</a:t>
            </a:r>
            <a:endParaRPr lang="fi-FI" dirty="0"/>
          </a:p>
        </p:txBody>
      </p:sp>
      <p:sp>
        <p:nvSpPr>
          <p:cNvPr id="4" name="Slide Number Placeholder 3"/>
          <p:cNvSpPr>
            <a:spLocks noGrp="1"/>
          </p:cNvSpPr>
          <p:nvPr>
            <p:ph type="sldNum" sz="quarter" idx="10"/>
          </p:nvPr>
        </p:nvSpPr>
        <p:spPr/>
        <p:txBody>
          <a:bodyPr/>
          <a:lstStyle/>
          <a:p>
            <a:fld id="{88F0EC2C-E6BA-F248-9EDA-113245C923E1}" type="slidenum">
              <a:rPr lang="en-US" smtClean="0"/>
              <a:t>17</a:t>
            </a:fld>
            <a:endParaRPr lang="fi-FI"/>
          </a:p>
        </p:txBody>
      </p:sp>
    </p:spTree>
    <p:extLst>
      <p:ext uri="{BB962C8B-B14F-4D97-AF65-F5344CB8AC3E}">
        <p14:creationId xmlns:p14="http://schemas.microsoft.com/office/powerpoint/2010/main" val="4068550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i-FI" b="1" u="sng" dirty="0"/>
              <a:t>JUONTOTEKSTIMALLI:</a:t>
            </a:r>
          </a:p>
          <a:p>
            <a:endParaRPr lang="fi-FI" b="1" u="sng" dirty="0"/>
          </a:p>
          <a:p>
            <a:r>
              <a:rPr lang="fi-FI" b="0" u="none" dirty="0"/>
              <a:t>”No niin, aloitetaan!”</a:t>
            </a:r>
          </a:p>
          <a:p>
            <a:endParaRPr lang="fi-FI" b="1" u="sng" dirty="0"/>
          </a:p>
          <a:p>
            <a:r>
              <a:rPr lang="fi-FI" b="1" u="sng" dirty="0"/>
              <a:t>DIAN TAVOITE:</a:t>
            </a:r>
          </a:p>
          <a:p>
            <a:endParaRPr lang="fi-FI" b="0" u="none" dirty="0"/>
          </a:p>
          <a:p>
            <a:r>
              <a:rPr lang="fi-FI" b="0" u="none" dirty="0"/>
              <a:t>Esitellä Hour of Code™ -tapahtuma.</a:t>
            </a:r>
            <a:endParaRPr lang="fi-FI" b="1" dirty="0"/>
          </a:p>
          <a:p>
            <a:endParaRPr lang="fi-FI" b="1" dirty="0"/>
          </a:p>
          <a:p>
            <a:r>
              <a:rPr lang="fi-FI" b="1" u="sng" dirty="0"/>
              <a:t>TÄMÄN DIAN KUVAA KOSKEVAT OHJEET:</a:t>
            </a:r>
            <a:endParaRPr lang="fi-FI" sz="1200" u="sng" kern="1200" dirty="0">
              <a:solidFill>
                <a:schemeClr val="tx1"/>
              </a:solidFill>
              <a:effectLst/>
              <a:latin typeface="+mn-lt"/>
              <a:ea typeface="+mn-ea"/>
              <a:cs typeface="+mn-cs"/>
            </a:endParaRPr>
          </a:p>
          <a:p>
            <a:endParaRPr lang="fi-FI" dirty="0"/>
          </a:p>
          <a:p>
            <a:pPr marL="0" marR="0" indent="0" algn="l" defTabSz="914400" rtl="0" eaLnBrk="1" fontAlgn="auto" latinLnBrk="0" hangingPunct="1">
              <a:lnSpc>
                <a:spcPct val="100000"/>
              </a:lnSpc>
              <a:spcBef>
                <a:spcPts val="0"/>
              </a:spcBef>
              <a:spcAft>
                <a:spcPts val="0"/>
              </a:spcAft>
              <a:buClrTx/>
              <a:buSzTx/>
              <a:buFontTx/>
              <a:buNone/>
              <a:tabLst/>
              <a:defRPr/>
            </a:pPr>
            <a:r>
              <a:rPr lang="fi-FI" sz="1200" kern="1200" dirty="0">
                <a:solidFill>
                  <a:schemeClr val="tx1"/>
                </a:solidFill>
                <a:effectLst/>
                <a:latin typeface="+mn-lt"/>
              </a:rPr>
              <a:t>Jos tämä kuva vaihdetaan, varmista, että se on seuraavien ehtojen mukainen: </a:t>
            </a:r>
          </a:p>
          <a:p>
            <a:pPr marL="628650" marR="0" lvl="1" indent="-171450" algn="l" defTabSz="914400" rtl="0" eaLnBrk="1" fontAlgn="auto" latinLnBrk="0" hangingPunct="1">
              <a:lnSpc>
                <a:spcPct val="100000"/>
              </a:lnSpc>
              <a:spcBef>
                <a:spcPts val="0"/>
              </a:spcBef>
              <a:spcAft>
                <a:spcPts val="0"/>
              </a:spcAft>
              <a:buClrTx/>
              <a:buSzTx/>
              <a:buFont typeface="Arial"/>
              <a:buChar char="•"/>
              <a:tabLst/>
              <a:defRPr/>
            </a:pPr>
            <a:r>
              <a:rPr lang="fi-FI" sz="1200" kern="1200" dirty="0">
                <a:solidFill>
                  <a:schemeClr val="tx1"/>
                </a:solidFill>
                <a:effectLst/>
                <a:latin typeface="+mn-lt"/>
              </a:rPr>
              <a:t>Kuva tai .gif-tiedosto nuorista, jotka ovat selvästi innostuneita.</a:t>
            </a:r>
            <a:endParaRPr lang="fi-FI" dirty="0"/>
          </a:p>
          <a:p>
            <a:endParaRPr lang="fi-FI" dirty="0"/>
          </a:p>
        </p:txBody>
      </p:sp>
      <p:sp>
        <p:nvSpPr>
          <p:cNvPr id="4" name="Slide Number Placeholder 3"/>
          <p:cNvSpPr>
            <a:spLocks noGrp="1"/>
          </p:cNvSpPr>
          <p:nvPr>
            <p:ph type="sldNum" sz="quarter" idx="10"/>
          </p:nvPr>
        </p:nvSpPr>
        <p:spPr/>
        <p:txBody>
          <a:bodyPr/>
          <a:lstStyle/>
          <a:p>
            <a:fld id="{88F0EC2C-E6BA-F248-9EDA-113245C923E1}" type="slidenum">
              <a:rPr lang="en-US" smtClean="0"/>
              <a:t>18</a:t>
            </a:fld>
            <a:endParaRPr lang="fi-FI"/>
          </a:p>
        </p:txBody>
      </p:sp>
    </p:spTree>
    <p:extLst>
      <p:ext uri="{BB962C8B-B14F-4D97-AF65-F5344CB8AC3E}">
        <p14:creationId xmlns:p14="http://schemas.microsoft.com/office/powerpoint/2010/main" val="8281319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i-FI" b="1" u="sng" dirty="0"/>
              <a:t>JUONTOTEKSTIMALLI:</a:t>
            </a:r>
          </a:p>
          <a:p>
            <a:endParaRPr lang="fi-FI" b="1" u="sng" dirty="0"/>
          </a:p>
          <a:p>
            <a:pPr marL="0" marR="0" lvl="0" indent="0" algn="l" defTabSz="914400" rtl="0" eaLnBrk="1" fontAlgn="auto" latinLnBrk="0" hangingPunct="1">
              <a:lnSpc>
                <a:spcPct val="100000"/>
              </a:lnSpc>
              <a:spcBef>
                <a:spcPts val="0"/>
              </a:spcBef>
              <a:spcAft>
                <a:spcPts val="0"/>
              </a:spcAft>
              <a:buClrTx/>
              <a:buSzTx/>
              <a:buFontTx/>
              <a:buNone/>
              <a:tabLst/>
              <a:defRPr/>
            </a:pPr>
            <a:r>
              <a:rPr lang="fi-FI" b="0" u="none" dirty="0"/>
              <a:t>”Oletteko valmiita aloittamaan koodauksen? Aloitetaan! </a:t>
            </a:r>
            <a:r>
              <a:rPr lang="fi-FI" dirty="0"/>
              <a:t>”Tämänpäiväisessä </a:t>
            </a:r>
            <a:r>
              <a:rPr lang="fi-FI" sz="1200" dirty="0">
                <a:solidFill>
                  <a:schemeClr val="bg1"/>
                </a:solidFill>
                <a:latin typeface="Segoe UI Light" panose="020B0502040204020203" pitchFamily="34" charset="0"/>
              </a:rPr>
              <a:t>Hour of </a:t>
            </a:r>
            <a:r>
              <a:rPr lang="fi-FI" sz="1200" kern="1200" dirty="0">
                <a:solidFill>
                  <a:schemeClr val="tx1"/>
                </a:solidFill>
                <a:effectLst/>
                <a:latin typeface="+mn-lt"/>
              </a:rPr>
              <a:t>Code</a:t>
            </a:r>
            <a:r>
              <a:rPr lang="fi-FI" sz="1200" b="0" i="0" u="none" kern="1200" baseline="30000" dirty="0">
                <a:solidFill>
                  <a:schemeClr val="tx1"/>
                </a:solidFill>
                <a:effectLst/>
                <a:latin typeface="+mn-lt"/>
              </a:rPr>
              <a:t>TM</a:t>
            </a:r>
            <a:r>
              <a:rPr lang="fi-FI" dirty="0"/>
              <a:t> -tapahtumassa käytetään </a:t>
            </a:r>
            <a:r>
              <a:rPr lang="fi-FI" sz="1200" kern="1200" dirty="0">
                <a:solidFill>
                  <a:schemeClr val="tx1"/>
                </a:solidFill>
                <a:effectLst/>
                <a:latin typeface="+mn-lt"/>
              </a:rPr>
              <a:t>Minecraft-pelin innoittamaa opetusohjelmaa</a:t>
            </a:r>
            <a:r>
              <a:rPr lang="fi-FI" dirty="0"/>
              <a:t>!</a:t>
            </a:r>
            <a:r>
              <a:rPr lang="fi-FI" b="0" u="none" baseline="0" dirty="0"/>
              <a:t> </a:t>
            </a:r>
            <a:r>
              <a:rPr lang="fi-FI" sz="1200" kern="1200" dirty="0">
                <a:solidFill>
                  <a:schemeClr val="tx1"/>
                </a:solidFill>
                <a:effectLst/>
                <a:latin typeface="+mn-lt"/>
              </a:rPr>
              <a:t>Opetusohjelmassa käytetään Minecraft-videopelistä peräisin olevia hahmoja ja käsitteitä, mutta kyseessä ei ole varsinainen peli.</a:t>
            </a:r>
            <a:r>
              <a:rPr lang="fi-FI" dirty="0"/>
              <a:t> </a:t>
            </a:r>
            <a:r>
              <a:rPr lang="fi-FI" sz="1200" kern="1200" dirty="0">
                <a:solidFill>
                  <a:schemeClr val="tx1"/>
                </a:solidFill>
                <a:effectLst/>
                <a:latin typeface="+mn-lt"/>
              </a:rPr>
              <a:t>Minecraft Hour of Code</a:t>
            </a:r>
            <a:r>
              <a:rPr lang="fi-FI" sz="1200" b="0" i="0" u="none" kern="1200" baseline="30000" dirty="0">
                <a:solidFill>
                  <a:schemeClr val="tx1"/>
                </a:solidFill>
                <a:effectLst/>
                <a:latin typeface="+mn-lt"/>
              </a:rPr>
              <a:t>TM</a:t>
            </a:r>
            <a:r>
              <a:rPr lang="fi-FI" sz="1200" kern="1200" dirty="0">
                <a:solidFill>
                  <a:schemeClr val="tx1"/>
                </a:solidFill>
                <a:effectLst/>
                <a:latin typeface="+mn-lt"/>
              </a:rPr>
              <a:t> -opetusohjelmassa tavataan ”Agentti” ja opitaan käyttämään esimerkiksi silmukkoja, virheenkorjausta ja funktioita. Niiden avulla suunnitellaan omia ratkaisuja tehtäviin ja katsotaan, kun Agentti suorittaa luotuja komentoja.”</a:t>
            </a:r>
            <a:endParaRPr lang="fi-FI" sz="1200" b="0" baseline="0" dirty="0"/>
          </a:p>
          <a:p>
            <a:endParaRPr lang="fi-FI" b="0" u="none" dirty="0"/>
          </a:p>
          <a:p>
            <a:endParaRPr lang="fi-FI" b="0" u="none" dirty="0"/>
          </a:p>
          <a:p>
            <a:endParaRPr lang="fi-FI" b="1" u="sng" dirty="0"/>
          </a:p>
          <a:p>
            <a:r>
              <a:rPr lang="fi-FI" b="1" u="sng" dirty="0"/>
              <a:t>DIAN TAVOITE: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fi-FI" b="0" u="none" dirty="0"/>
          </a:p>
          <a:p>
            <a:pPr marL="0" marR="0" lvl="0" indent="0" algn="l" defTabSz="914400" rtl="0" eaLnBrk="1" fontAlgn="auto" latinLnBrk="0" hangingPunct="1">
              <a:lnSpc>
                <a:spcPct val="100000"/>
              </a:lnSpc>
              <a:spcBef>
                <a:spcPts val="0"/>
              </a:spcBef>
              <a:spcAft>
                <a:spcPts val="0"/>
              </a:spcAft>
              <a:buClrTx/>
              <a:buSzTx/>
              <a:buFontTx/>
              <a:buNone/>
              <a:tabLst/>
              <a:defRPr/>
            </a:pPr>
            <a:r>
              <a:rPr lang="fi-FI" sz="1200" dirty="0">
                <a:solidFill>
                  <a:schemeClr val="bg1"/>
                </a:solidFill>
                <a:latin typeface="Segoe UI Light" panose="020B0502040204020203" pitchFamily="34" charset="0"/>
              </a:rPr>
              <a:t>Hour of </a:t>
            </a:r>
            <a:r>
              <a:rPr lang="fi-FI" sz="1200" kern="1200" dirty="0">
                <a:solidFill>
                  <a:schemeClr val="tx1"/>
                </a:solidFill>
                <a:effectLst/>
                <a:latin typeface="+mn-lt"/>
              </a:rPr>
              <a:t>Code</a:t>
            </a:r>
            <a:r>
              <a:rPr lang="fi-FI" sz="1200" b="0" i="0" u="none" kern="1200" baseline="30000" dirty="0">
                <a:solidFill>
                  <a:schemeClr val="tx1"/>
                </a:solidFill>
                <a:effectLst/>
                <a:latin typeface="+mn-lt"/>
              </a:rPr>
              <a:t>TM</a:t>
            </a:r>
            <a:r>
              <a:rPr lang="fi-FI" b="0" u="none" dirty="0"/>
              <a:t> -tapahtuman esittely</a:t>
            </a:r>
          </a:p>
          <a:p>
            <a:endParaRPr lang="fi-FI" b="1" dirty="0"/>
          </a:p>
          <a:p>
            <a:pPr marL="0" marR="0" lvl="0" indent="0" algn="l" defTabSz="914400" rtl="0" eaLnBrk="1" fontAlgn="auto" latinLnBrk="0" hangingPunct="1">
              <a:lnSpc>
                <a:spcPct val="100000"/>
              </a:lnSpc>
              <a:spcBef>
                <a:spcPts val="0"/>
              </a:spcBef>
              <a:spcAft>
                <a:spcPts val="0"/>
              </a:spcAft>
              <a:buClrTx/>
              <a:buSzTx/>
              <a:buFontTx/>
              <a:buNone/>
              <a:tabLst/>
              <a:defRPr/>
            </a:pPr>
            <a:r>
              <a:rPr lang="fi-FI" b="1" u="sng" dirty="0"/>
              <a:t>HUOMAUTUS AVUSTAJALLE:</a:t>
            </a:r>
          </a:p>
          <a:p>
            <a:pPr>
              <a:defRPr/>
            </a:pPr>
            <a:r>
              <a:rPr lang="fi-FI" b="0" dirty="0"/>
              <a:t>Minecraft-opetusohjelmia on useampia kuin yksi. </a:t>
            </a:r>
            <a:r>
              <a:rPr lang="fi-FI" dirty="0"/>
              <a:t>Aloita tämänvuotisella opetusohjelmalla, ja jos opiskelijasi läpäisevät sen etuajassa, ota käyttöön seuraava opetusohjelma.</a:t>
            </a:r>
            <a:r>
              <a:rPr lang="fi-FI" b="0" dirty="0"/>
              <a:t> </a:t>
            </a:r>
            <a:r>
              <a:rPr lang="fi-FI" dirty="0"/>
              <a:t>Jokainen opetusohjelma opettaa eri käsitteitä, joten ne kannattaa kaikki käydä läpi. </a:t>
            </a:r>
            <a:endParaRPr lang="fi-FI" b="0" dirty="0"/>
          </a:p>
          <a:p>
            <a:endParaRPr lang="fi-FI" sz="1200" b="1" u="sng" kern="1200" baseline="0" dirty="0">
              <a:solidFill>
                <a:schemeClr val="tx1"/>
              </a:solidFill>
              <a:effectLst/>
              <a:latin typeface="+mn-lt"/>
              <a:ea typeface="+mn-ea"/>
              <a:cs typeface="+mn-cs"/>
            </a:endParaRPr>
          </a:p>
          <a:p>
            <a:r>
              <a:rPr lang="fi-FI" sz="1200" kern="1200" dirty="0">
                <a:solidFill>
                  <a:schemeClr val="tx1"/>
                </a:solidFill>
                <a:effectLst/>
                <a:latin typeface="+mn-lt"/>
              </a:rPr>
              <a:t>Jos et voi antaa kullekin osallistujalle omaa laitetta, muodosta heistä työpareja ja pyydä heitä käyttämään tietokonetta vuorotellen niin, että käyttövuoro vaihtuu aina, kun oppitunnissa on saatu jokin vaihe valmiiksi. Näin kumpikin saa tilaisuuden olla vuorotellen aktiivinen ja tarkkailija. Tehtävät suositellaan suoritettaviksi yksin. </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fi-FI" sz="1200" kern="1200" dirty="0">
                <a:solidFill>
                  <a:schemeClr val="tx1"/>
                </a:solidFill>
                <a:effectLst/>
                <a:latin typeface="+mn-lt"/>
              </a:rPr>
              <a:t>Onnittele ryhmää edistymisestä ja kirjoitetusta koodista vartin käyttämisen jälkeen.</a:t>
            </a:r>
          </a:p>
          <a:p>
            <a:pPr marL="171450" marR="0" lvl="0" indent="-171450" algn="l" defTabSz="914400" rtl="0" eaLnBrk="1" fontAlgn="auto" latinLnBrk="0" hangingPunct="1">
              <a:lnSpc>
                <a:spcPct val="100000"/>
              </a:lnSpc>
              <a:spcBef>
                <a:spcPts val="0"/>
              </a:spcBef>
              <a:spcAft>
                <a:spcPts val="0"/>
              </a:spcAft>
              <a:buClrTx/>
              <a:buSzTx/>
              <a:buFont typeface="Arial"/>
              <a:buChar char="•"/>
              <a:tabLst/>
              <a:defRPr/>
            </a:pPr>
            <a:r>
              <a:rPr lang="fi-FI" sz="1200" b="0" u="none" kern="1200" dirty="0">
                <a:solidFill>
                  <a:schemeClr val="tx1"/>
                </a:solidFill>
                <a:effectLst/>
                <a:latin typeface="+mn-lt"/>
              </a:rPr>
              <a:t>Opetusohjelman läpäisseet ja/tai muita edistyneemmät osallistujat voivat käydä opetusohjelmaa läpi käyttämällä </a:t>
            </a:r>
            <a:r>
              <a:rPr lang="fi-FI" sz="1200" b="1" u="none" kern="1200" dirty="0">
                <a:solidFill>
                  <a:schemeClr val="tx1"/>
                </a:solidFill>
                <a:effectLst/>
                <a:latin typeface="+mn-lt"/>
              </a:rPr>
              <a:t>Diamond Path</a:t>
            </a:r>
            <a:r>
              <a:rPr lang="fi-FI" sz="1200" b="0" u="none" kern="1200" dirty="0">
                <a:solidFill>
                  <a:schemeClr val="tx1"/>
                </a:solidFill>
                <a:effectLst/>
                <a:latin typeface="+mn-lt"/>
              </a:rPr>
              <a:t> -pelitilaa. Se sisältää ylimääräisiä koodaushaasteita, jotka läpäisemällä saa timantin jokaiselta tasolta.</a:t>
            </a:r>
            <a:endParaRPr lang="fi-FI" b="0" u="none"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fi-FI"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fi-FI" b="0" dirty="0"/>
          </a:p>
          <a:p>
            <a:r>
              <a:rPr lang="fi-FI" dirty="0"/>
              <a:t> </a:t>
            </a:r>
          </a:p>
        </p:txBody>
      </p:sp>
      <p:sp>
        <p:nvSpPr>
          <p:cNvPr id="4" name="Slide Number Placeholder 3"/>
          <p:cNvSpPr>
            <a:spLocks noGrp="1"/>
          </p:cNvSpPr>
          <p:nvPr>
            <p:ph type="sldNum" sz="quarter" idx="10"/>
          </p:nvPr>
        </p:nvSpPr>
        <p:spPr/>
        <p:txBody>
          <a:bodyPr/>
          <a:lstStyle/>
          <a:p>
            <a:fld id="{88F0EC2C-E6BA-F248-9EDA-113245C923E1}" type="slidenum">
              <a:rPr lang="en-US" smtClean="0"/>
              <a:t>19</a:t>
            </a:fld>
            <a:endParaRPr lang="fi-FI"/>
          </a:p>
        </p:txBody>
      </p:sp>
    </p:spTree>
    <p:extLst>
      <p:ext uri="{BB962C8B-B14F-4D97-AF65-F5344CB8AC3E}">
        <p14:creationId xmlns:p14="http://schemas.microsoft.com/office/powerpoint/2010/main" val="39114641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i-FI" b="1" u="sng" dirty="0"/>
              <a:t>JUONTOTEKSTIMALLI:</a:t>
            </a:r>
          </a:p>
          <a:p>
            <a:endParaRPr lang="fi-FI" b="1" u="sng" dirty="0"/>
          </a:p>
          <a:p>
            <a:r>
              <a:rPr lang="fi-FI" b="0" dirty="0"/>
              <a:t>”Ehkä tiedätte jo, että koodaus tarkoittaa käskyjen antamista laitteille. Tietokoneet eivät ymmärrä suomea, joten niille on annettava komentoja kielellä, jota ne ymmärtävät. Se kieli on koodikieli! Sitä ette ehkä tiedä, että koodaus ei ole tarkoitettu vain ohjelmistoinsinööreille ja tekniikasta kiinnostuneille, koodaus on hyödyllinen taito, jonka </a:t>
            </a:r>
            <a:r>
              <a:rPr lang="fi-FI" b="0" i="1" u="none" dirty="0"/>
              <a:t>kuka tahansa </a:t>
            </a:r>
            <a:r>
              <a:rPr lang="fi-FI" b="0" i="0" u="none" dirty="0"/>
              <a:t>voi oppia!”</a:t>
            </a:r>
            <a:r>
              <a:rPr lang="fi-FI" dirty="0"/>
              <a:t> </a:t>
            </a:r>
          </a:p>
          <a:p>
            <a:pPr marL="0" marR="0" indent="0" algn="l" defTabSz="914400" rtl="0" eaLnBrk="1" fontAlgn="auto" latinLnBrk="0" hangingPunct="1">
              <a:lnSpc>
                <a:spcPct val="100000"/>
              </a:lnSpc>
              <a:spcBef>
                <a:spcPts val="0"/>
              </a:spcBef>
              <a:spcAft>
                <a:spcPts val="0"/>
              </a:spcAft>
              <a:buClrTx/>
              <a:buSzTx/>
              <a:buFontTx/>
              <a:buNone/>
              <a:tabLst/>
              <a:defRPr/>
            </a:pPr>
            <a:endParaRPr lang="fi-FI" b="1" u="sng" dirty="0"/>
          </a:p>
          <a:p>
            <a:pPr marL="0" marR="0" indent="0" algn="l" defTabSz="914400" rtl="0" eaLnBrk="1" fontAlgn="auto" latinLnBrk="0" hangingPunct="1">
              <a:lnSpc>
                <a:spcPct val="100000"/>
              </a:lnSpc>
              <a:spcBef>
                <a:spcPts val="0"/>
              </a:spcBef>
              <a:spcAft>
                <a:spcPts val="0"/>
              </a:spcAft>
              <a:buClrTx/>
              <a:buSzTx/>
              <a:buFontTx/>
              <a:buNone/>
              <a:tabLst/>
              <a:defRPr/>
            </a:pPr>
            <a:r>
              <a:rPr lang="fi-FI" b="1" u="sng" dirty="0"/>
              <a:t>HUOMAUTUS AVUSTAJALLE:</a:t>
            </a:r>
            <a:endParaRPr lang="fi-FI" b="1" u="sng"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fi-FI" b="0" u="none" baseline="0" dirty="0"/>
              <a:t>Video käynnistyy automaattisesti, kun siirryt seuraavaan diaan. </a:t>
            </a:r>
            <a:endParaRPr lang="fi-FI" b="1" u="sng" dirty="0"/>
          </a:p>
          <a:p>
            <a:endParaRPr lang="fi-FI" b="1" u="sng" dirty="0"/>
          </a:p>
          <a:p>
            <a:r>
              <a:rPr lang="fi-FI" b="1" u="sng" dirty="0"/>
              <a:t>DIAN TAVOITE:</a:t>
            </a:r>
            <a:r>
              <a:rPr lang="fi-FI" dirty="0"/>
              <a:t> </a:t>
            </a:r>
          </a:p>
          <a:p>
            <a:endParaRPr lang="fi-FI" b="1" u="none" dirty="0"/>
          </a:p>
          <a:p>
            <a:r>
              <a:rPr lang="fi-FI" b="0" u="none" dirty="0"/>
              <a:t>Seuraavan jakson esittely, jossa korjataan monien nuorten koodaukseen liittyviä väärinkäsityksiä. </a:t>
            </a:r>
            <a:endParaRPr lang="fi-FI" b="1" u="sng" dirty="0"/>
          </a:p>
          <a:p>
            <a:endParaRPr lang="fi-FI" b="1" dirty="0"/>
          </a:p>
          <a:p>
            <a:r>
              <a:rPr lang="fi-FI" b="1" u="sng" dirty="0"/>
              <a:t>TÄMÄN DIAN KUVAA KOSKEVAT OHJEET:</a:t>
            </a:r>
            <a:endParaRPr lang="fi-FI" sz="1200" u="sng" kern="1200" dirty="0">
              <a:solidFill>
                <a:schemeClr val="tx1"/>
              </a:solidFill>
              <a:effectLst/>
              <a:latin typeface="+mn-lt"/>
              <a:ea typeface="+mn-ea"/>
              <a:cs typeface="+mn-cs"/>
            </a:endParaRPr>
          </a:p>
          <a:p>
            <a:r>
              <a:rPr lang="fi-FI" dirty="0"/>
              <a:t>Tämä on kuva Hello World -binaarikoodista toistettuna 8 kertaa.</a:t>
            </a:r>
          </a:p>
        </p:txBody>
      </p:sp>
      <p:sp>
        <p:nvSpPr>
          <p:cNvPr id="4" name="Slide Number Placeholder 3"/>
          <p:cNvSpPr>
            <a:spLocks noGrp="1"/>
          </p:cNvSpPr>
          <p:nvPr>
            <p:ph type="sldNum" sz="quarter" idx="10"/>
          </p:nvPr>
        </p:nvSpPr>
        <p:spPr/>
        <p:txBody>
          <a:bodyPr/>
          <a:lstStyle/>
          <a:p>
            <a:fld id="{88F0EC2C-E6BA-F248-9EDA-113245C923E1}" type="slidenum">
              <a:rPr lang="en-US" smtClean="0"/>
              <a:t>2</a:t>
            </a:fld>
            <a:endParaRPr lang="fi-FI"/>
          </a:p>
        </p:txBody>
      </p:sp>
    </p:spTree>
    <p:extLst>
      <p:ext uri="{BB962C8B-B14F-4D97-AF65-F5344CB8AC3E}">
        <p14:creationId xmlns:p14="http://schemas.microsoft.com/office/powerpoint/2010/main" val="7180055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i-FI" b="1" u="sng" dirty="0"/>
              <a:t>JUONTOTEKSTIMALLI:</a:t>
            </a:r>
            <a:endParaRPr lang="fi-FI" b="0" u="none" dirty="0"/>
          </a:p>
          <a:p>
            <a:endParaRPr lang="fi-FI" b="0" u="none" dirty="0"/>
          </a:p>
          <a:p>
            <a:r>
              <a:rPr lang="fi-FI" b="0" u="none" dirty="0"/>
              <a:t>”Menkää osoitteeseen </a:t>
            </a:r>
            <a:r>
              <a:rPr lang="fi-FI" sz="1200" b="0" u="none" dirty="0">
                <a:solidFill>
                  <a:schemeClr val="bg1"/>
                </a:solidFill>
                <a:latin typeface="Segoe Pro Light" charset="0"/>
              </a:rPr>
              <a:t>code.org</a:t>
            </a:r>
            <a:r>
              <a:rPr lang="fi-FI" sz="1200" dirty="0">
                <a:solidFill>
                  <a:schemeClr val="bg1"/>
                </a:solidFill>
                <a:latin typeface="Segoe Pro Light" charset="0"/>
              </a:rPr>
              <a:t>/Minecraft</a:t>
            </a:r>
            <a:r>
              <a:rPr lang="fi-FI" b="0" u="none" baseline="0" dirty="0"/>
              <a:t>, etsikää sieltä </a:t>
            </a:r>
            <a:r>
              <a:rPr lang="fi-FI" sz="1200" kern="1200" dirty="0">
                <a:solidFill>
                  <a:schemeClr val="tx1"/>
                </a:solidFill>
                <a:effectLst/>
                <a:latin typeface="+mn-lt"/>
              </a:rPr>
              <a:t>Minecraft Hour of Code</a:t>
            </a:r>
            <a:r>
              <a:rPr lang="fi-FI" sz="1200" b="0" i="0" u="none" kern="1200" baseline="30000" dirty="0">
                <a:solidFill>
                  <a:schemeClr val="tx1"/>
                </a:solidFill>
                <a:effectLst/>
                <a:latin typeface="+mn-lt"/>
              </a:rPr>
              <a:t>TM</a:t>
            </a:r>
            <a:r>
              <a:rPr lang="fi-FI" sz="1200" kern="1200" dirty="0">
                <a:solidFill>
                  <a:schemeClr val="tx1"/>
                </a:solidFill>
                <a:effectLst/>
                <a:latin typeface="+mn-lt"/>
              </a:rPr>
              <a:t> Hero’s Journey</a:t>
            </a:r>
            <a:r>
              <a:rPr lang="fi-FI" dirty="0"/>
              <a:t> -opetusohjelma ja ALOIT</a:t>
            </a:r>
            <a:r>
              <a:rPr lang="fi-FI" b="0" u="none" baseline="0" dirty="0"/>
              <a:t>TAKAA! ”</a:t>
            </a:r>
            <a:endParaRPr lang="fi-FI" b="1" u="sng" dirty="0"/>
          </a:p>
          <a:p>
            <a:endParaRPr lang="fi-FI" b="1" u="sng" dirty="0"/>
          </a:p>
          <a:p>
            <a:pPr marL="0" marR="0" indent="0" algn="l" defTabSz="914400" rtl="0" eaLnBrk="1" fontAlgn="auto" latinLnBrk="0" hangingPunct="1">
              <a:lnSpc>
                <a:spcPct val="100000"/>
              </a:lnSpc>
              <a:spcBef>
                <a:spcPts val="0"/>
              </a:spcBef>
              <a:spcAft>
                <a:spcPts val="0"/>
              </a:spcAft>
              <a:buClrTx/>
              <a:buSzTx/>
              <a:buFontTx/>
              <a:buNone/>
              <a:tabLst/>
              <a:defRPr/>
            </a:pPr>
            <a:r>
              <a:rPr lang="fi-FI" b="1" u="sng" dirty="0"/>
              <a:t>DIAN TAVOITE:</a:t>
            </a:r>
          </a:p>
          <a:p>
            <a:pPr marL="0" marR="0" indent="0" algn="l" defTabSz="914400" rtl="0" eaLnBrk="1" fontAlgn="auto" latinLnBrk="0" hangingPunct="1">
              <a:lnSpc>
                <a:spcPct val="100000"/>
              </a:lnSpc>
              <a:spcBef>
                <a:spcPts val="0"/>
              </a:spcBef>
              <a:spcAft>
                <a:spcPts val="0"/>
              </a:spcAft>
              <a:buClrTx/>
              <a:buSzTx/>
              <a:buFontTx/>
              <a:buNone/>
              <a:tabLst/>
              <a:defRPr/>
            </a:pPr>
            <a:endParaRPr lang="fi-FI" b="1" u="sng" dirty="0"/>
          </a:p>
          <a:p>
            <a:pPr marL="0" marR="0" indent="0" algn="l" defTabSz="914400" rtl="0" eaLnBrk="1" fontAlgn="auto" latinLnBrk="0" hangingPunct="1">
              <a:lnSpc>
                <a:spcPct val="100000"/>
              </a:lnSpc>
              <a:spcBef>
                <a:spcPts val="0"/>
              </a:spcBef>
              <a:spcAft>
                <a:spcPts val="0"/>
              </a:spcAft>
              <a:buClrTx/>
              <a:buSzTx/>
              <a:buFontTx/>
              <a:buNone/>
              <a:tabLst/>
              <a:defRPr/>
            </a:pPr>
            <a:r>
              <a:rPr lang="fi-FI" b="0" u="none" dirty="0"/>
              <a:t>Antaa osallistujille aikaa päästä opetusohjelmaan.</a:t>
            </a:r>
          </a:p>
          <a:p>
            <a:pPr marL="0" marR="0" indent="0" algn="l" defTabSz="914400" rtl="0" eaLnBrk="1" fontAlgn="auto" latinLnBrk="0" hangingPunct="1">
              <a:lnSpc>
                <a:spcPct val="100000"/>
              </a:lnSpc>
              <a:spcBef>
                <a:spcPts val="0"/>
              </a:spcBef>
              <a:spcAft>
                <a:spcPts val="0"/>
              </a:spcAft>
              <a:buClrTx/>
              <a:buSzTx/>
              <a:buFontTx/>
              <a:buNone/>
              <a:tabLst/>
              <a:defRPr/>
            </a:pPr>
            <a:endParaRPr lang="fi-FI" b="0" u="none" baseline="0" dirty="0"/>
          </a:p>
          <a:p>
            <a:r>
              <a:rPr lang="fi-FI" b="1" u="sng" baseline="0" dirty="0"/>
              <a:t>HUOMAUTUS AVUSTAJALLE: </a:t>
            </a:r>
          </a:p>
          <a:p>
            <a:pPr marL="628650" lvl="1" indent="-171450">
              <a:buFont typeface="Arial"/>
              <a:buChar char="•"/>
            </a:pPr>
            <a:r>
              <a:rPr lang="fi-FI" dirty="0"/>
              <a:t>Pidä tämä dia näkyvillä opetusohjelman aikana ja siirry seuraavaan diaan </a:t>
            </a:r>
            <a:r>
              <a:rPr lang="fi-FI" i="1" baseline="0" dirty="0"/>
              <a:t>vasta</a:t>
            </a:r>
            <a:r>
              <a:rPr lang="fi-FI" dirty="0"/>
              <a:t> silloin, kun ryhmä on lähellä opetusohjelman loppua.</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i-FI" b="0" u="none" baseline="0" dirty="0"/>
              <a:t>Jos osallistuja kirjautuu opetusohjelmaan, hänen edistymisensä eri tasoilla tallentuu ja hän voi jatkaa mahdollisesti keskeytynyttä suoritusta. </a:t>
            </a:r>
          </a:p>
          <a:p>
            <a:pPr marL="628650" lvl="1" indent="-171450">
              <a:buFont typeface="Arial"/>
              <a:buChar char="•"/>
            </a:pPr>
            <a:r>
              <a:rPr lang="fi-FI" sz="1200" kern="1200" dirty="0">
                <a:solidFill>
                  <a:schemeClr val="tx1"/>
                </a:solidFill>
                <a:effectLst/>
                <a:latin typeface="+mn-lt"/>
              </a:rPr>
              <a:t>Koska opetusohjelmassa voi pelata vapaasti ja rakentaa, mitä haluaa, on syytä pitää mielessä riskit, joita voi liittyä nuorien käyttäjien luomaan sisältöön.</a:t>
            </a:r>
            <a:endParaRPr lang="fi-FI" baseline="0" dirty="0"/>
          </a:p>
          <a:p>
            <a:pPr marL="0" lvl="0" indent="0">
              <a:buFont typeface="Arial"/>
              <a:buNone/>
            </a:pPr>
            <a:endParaRPr lang="fi-FI" baseline="0" dirty="0">
              <a:highlight>
                <a:srgbClr val="FFFF00"/>
              </a:highlight>
            </a:endParaRPr>
          </a:p>
          <a:p>
            <a:pPr marL="0" lvl="0" indent="0">
              <a:buFont typeface="Arial"/>
              <a:buNone/>
            </a:pPr>
            <a:r>
              <a:rPr lang="fi-FI" b="1" u="sng" baseline="0" dirty="0">
                <a:highlight>
                  <a:srgbClr val="FFFF00"/>
                </a:highlight>
              </a:rPr>
              <a:t>JOS AIKAA ON RAJOITETUSTI:</a:t>
            </a:r>
          </a:p>
          <a:p>
            <a:pPr marL="628650" lvl="1" indent="-171450">
              <a:buFont typeface="Arial"/>
              <a:buChar char="•"/>
            </a:pPr>
            <a:r>
              <a:rPr lang="fi-FI" sz="1200" kern="1200" dirty="0">
                <a:solidFill>
                  <a:schemeClr val="tx1"/>
                </a:solidFill>
                <a:effectLst/>
                <a:highlight>
                  <a:srgbClr val="FFFF00"/>
                </a:highlight>
                <a:latin typeface="+mn-lt"/>
              </a:rPr>
              <a:t>Suorita niin monta tehtävää kuin on mahdollista. Teknisesti lahjakkaat lapset pystyvät tekemään ne kaikki 50–60 minuutissa.</a:t>
            </a:r>
          </a:p>
          <a:p>
            <a:pPr marL="628650" lvl="1" indent="-171450">
              <a:buFont typeface="Arial"/>
              <a:buChar char="•"/>
            </a:pPr>
            <a:r>
              <a:rPr lang="fi-FI" sz="1200" kern="1200" dirty="0">
                <a:solidFill>
                  <a:schemeClr val="tx1"/>
                </a:solidFill>
                <a:effectLst/>
                <a:highlight>
                  <a:srgbClr val="FFFF00"/>
                </a:highlight>
                <a:latin typeface="+mn-lt"/>
              </a:rPr>
              <a:t>Onnittele opiskelijoita heidän saavutuksistaan ja kerro, että koodaamista voi jatkaa kotona.</a:t>
            </a:r>
          </a:p>
          <a:p>
            <a:pPr marL="0" marR="0" lvl="0" indent="0" algn="l" defTabSz="914400" rtl="0" eaLnBrk="1" fontAlgn="auto" latinLnBrk="0" hangingPunct="1">
              <a:lnSpc>
                <a:spcPct val="100000"/>
              </a:lnSpc>
              <a:spcBef>
                <a:spcPts val="0"/>
              </a:spcBef>
              <a:spcAft>
                <a:spcPts val="0"/>
              </a:spcAft>
              <a:buClrTx/>
              <a:buSzTx/>
              <a:buFontTx/>
              <a:buNone/>
              <a:tabLst/>
              <a:defRPr/>
            </a:pPr>
            <a:endParaRPr lang="fi-FI" baseline="0" dirty="0">
              <a:highlight>
                <a:srgbClr val="FFFF00"/>
              </a:highlight>
            </a:endParaRPr>
          </a:p>
          <a:p>
            <a:pPr marL="0" marR="0" indent="0" algn="l" defTabSz="914400" rtl="0" eaLnBrk="1" fontAlgn="auto" latinLnBrk="0" hangingPunct="1">
              <a:lnSpc>
                <a:spcPct val="100000"/>
              </a:lnSpc>
              <a:spcBef>
                <a:spcPts val="0"/>
              </a:spcBef>
              <a:spcAft>
                <a:spcPts val="0"/>
              </a:spcAft>
              <a:buClrTx/>
              <a:buSzTx/>
              <a:buFontTx/>
              <a:buNone/>
              <a:tabLst/>
              <a:defRPr/>
            </a:pPr>
            <a:r>
              <a:rPr lang="fi-FI" b="1" u="sng" baseline="0" dirty="0">
                <a:highlight>
                  <a:srgbClr val="FFFF00"/>
                </a:highlight>
              </a:rPr>
              <a:t>JOS AIKAA JÄÄ YLI:</a:t>
            </a:r>
          </a:p>
          <a:p>
            <a:pPr marL="628650" lvl="1" indent="-171450">
              <a:buFont typeface="Arial" panose="020B0604020202020204" pitchFamily="34" charset="0"/>
              <a:buChar char="•"/>
            </a:pPr>
            <a:r>
              <a:rPr lang="fi-FI" sz="1200" kern="1200" dirty="0">
                <a:solidFill>
                  <a:schemeClr val="tx1"/>
                </a:solidFill>
                <a:effectLst/>
                <a:latin typeface="+mn-lt"/>
              </a:rPr>
              <a:t>Ohjaa oppilaat jatkamaan viimeisen tehtävän parissa ja kehittämään siihen lisää pelattavaa.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i-FI" b="0" u="none" baseline="0" dirty="0"/>
              <a:t>Ohjaa oppilaita käymään uudelleen läpi tehtäviä ja pyydä heitä ratkaisemaan ne eri tavalla kuin aiemmin. Tämä vahvistaa opitun omaksumista ja antaa mahdollisuuden kokeilla omin päin.</a:t>
            </a:r>
          </a:p>
          <a:p>
            <a:pPr marL="628650" lvl="1" indent="-171450">
              <a:buFont typeface="Arial" panose="020B0604020202020204" pitchFamily="34" charset="0"/>
              <a:buChar char="•"/>
            </a:pPr>
            <a:r>
              <a:rPr lang="fi-FI" sz="1200" b="0" u="none" kern="1200" dirty="0">
                <a:solidFill>
                  <a:schemeClr val="tx1"/>
                </a:solidFill>
                <a:effectLst/>
                <a:latin typeface="+mn-lt"/>
              </a:rPr>
              <a:t>Ohjaa opiskelijat pelaamaan läpi Minecraft Hour of </a:t>
            </a:r>
            <a:r>
              <a:rPr lang="fi-FI" sz="1200" kern="1200" dirty="0">
                <a:solidFill>
                  <a:schemeClr val="tx1"/>
                </a:solidFill>
                <a:effectLst/>
                <a:latin typeface="+mn-lt"/>
              </a:rPr>
              <a:t>Code</a:t>
            </a:r>
            <a:r>
              <a:rPr lang="fi-FI" sz="1200" b="0" i="0" u="none" kern="1200" baseline="30000" dirty="0">
                <a:solidFill>
                  <a:schemeClr val="tx1"/>
                </a:solidFill>
                <a:effectLst/>
                <a:latin typeface="+mn-lt"/>
              </a:rPr>
              <a:t>TM</a:t>
            </a:r>
            <a:r>
              <a:rPr lang="fi-FI" sz="1200" b="0" u="none" kern="1200" dirty="0">
                <a:solidFill>
                  <a:schemeClr val="tx1"/>
                </a:solidFill>
                <a:effectLst/>
                <a:latin typeface="+mn-lt"/>
              </a:rPr>
              <a:t> Adventurer -opetusohjelma ja/tai Minecraft Hour of </a:t>
            </a:r>
            <a:r>
              <a:rPr lang="fi-FI" sz="1200" kern="1200" dirty="0">
                <a:solidFill>
                  <a:schemeClr val="tx1"/>
                </a:solidFill>
                <a:effectLst/>
                <a:latin typeface="+mn-lt"/>
              </a:rPr>
              <a:t>Code</a:t>
            </a:r>
            <a:r>
              <a:rPr lang="fi-FI" sz="1200" b="0" i="0" u="none" kern="1200" baseline="30000" dirty="0">
                <a:solidFill>
                  <a:schemeClr val="tx1"/>
                </a:solidFill>
                <a:effectLst/>
                <a:latin typeface="+mn-lt"/>
              </a:rPr>
              <a:t>TM</a:t>
            </a:r>
            <a:r>
              <a:rPr lang="fi-FI" sz="1200" b="0" u="none" kern="1200" dirty="0">
                <a:solidFill>
                  <a:schemeClr val="tx1"/>
                </a:solidFill>
                <a:effectLst/>
                <a:latin typeface="+mn-lt"/>
              </a:rPr>
              <a:t> Designer -opetusohjelma.</a:t>
            </a:r>
            <a:endParaRPr lang="fi-FI" b="0" u="none" dirty="0"/>
          </a:p>
          <a:p>
            <a:endParaRPr lang="fi-FI" b="1" dirty="0"/>
          </a:p>
        </p:txBody>
      </p:sp>
      <p:sp>
        <p:nvSpPr>
          <p:cNvPr id="4" name="Slide Number Placeholder 3"/>
          <p:cNvSpPr>
            <a:spLocks noGrp="1"/>
          </p:cNvSpPr>
          <p:nvPr>
            <p:ph type="sldNum" sz="quarter" idx="10"/>
          </p:nvPr>
        </p:nvSpPr>
        <p:spPr/>
        <p:txBody>
          <a:bodyPr/>
          <a:lstStyle/>
          <a:p>
            <a:fld id="{88F0EC2C-E6BA-F248-9EDA-113245C923E1}" type="slidenum">
              <a:rPr lang="en-US" smtClean="0"/>
              <a:t>20</a:t>
            </a:fld>
            <a:endParaRPr lang="fi-FI"/>
          </a:p>
        </p:txBody>
      </p:sp>
    </p:spTree>
    <p:extLst>
      <p:ext uri="{BB962C8B-B14F-4D97-AF65-F5344CB8AC3E}">
        <p14:creationId xmlns:p14="http://schemas.microsoft.com/office/powerpoint/2010/main" val="19249784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i-FI" b="1" u="sng" dirty="0"/>
              <a:t>JUONTOTEKSTIMALLI:</a:t>
            </a:r>
          </a:p>
          <a:p>
            <a:endParaRPr lang="fi-FI" b="1" u="sng" dirty="0"/>
          </a:p>
          <a:p>
            <a:r>
              <a:rPr lang="fi-FI" b="0" u="none" dirty="0"/>
              <a:t>”Kuulkaa kaikki! Opetusohjelman suorittamiseen on aikaa enää muutama minuutti!”</a:t>
            </a:r>
          </a:p>
          <a:p>
            <a:endParaRPr lang="fi-FI" b="1" u="sng" dirty="0"/>
          </a:p>
          <a:p>
            <a:pPr marL="0" marR="0" indent="0" algn="l" defTabSz="914400" rtl="0" eaLnBrk="1" fontAlgn="auto" latinLnBrk="0" hangingPunct="1">
              <a:lnSpc>
                <a:spcPct val="100000"/>
              </a:lnSpc>
              <a:spcBef>
                <a:spcPts val="0"/>
              </a:spcBef>
              <a:spcAft>
                <a:spcPts val="0"/>
              </a:spcAft>
              <a:buClrTx/>
              <a:buSzTx/>
              <a:buFontTx/>
              <a:buNone/>
              <a:tabLst/>
              <a:defRPr/>
            </a:pPr>
            <a:r>
              <a:rPr lang="fi-FI" b="1" u="sng" dirty="0"/>
              <a:t>DIAN TAVOITE:</a:t>
            </a:r>
            <a:endParaRPr lang="fi-FI" b="0" u="none" dirty="0"/>
          </a:p>
          <a:p>
            <a:pPr marL="0" marR="0" indent="0" algn="l" defTabSz="914400" rtl="0" eaLnBrk="1" fontAlgn="auto" latinLnBrk="0" hangingPunct="1">
              <a:lnSpc>
                <a:spcPct val="100000"/>
              </a:lnSpc>
              <a:spcBef>
                <a:spcPts val="0"/>
              </a:spcBef>
              <a:spcAft>
                <a:spcPts val="0"/>
              </a:spcAft>
              <a:buClrTx/>
              <a:buSzTx/>
              <a:buFontTx/>
              <a:buNone/>
              <a:tabLst/>
              <a:defRPr/>
            </a:pPr>
            <a:endParaRPr lang="fi-FI" b="1" u="sng" dirty="0"/>
          </a:p>
          <a:p>
            <a:r>
              <a:rPr lang="fi-FI" b="0" u="none" dirty="0"/>
              <a:t>Ilmoittaa osallistujille, että aika on lähes lopussa ja opetusohjelman suoritus on päättymässä.</a:t>
            </a:r>
          </a:p>
          <a:p>
            <a:endParaRPr lang="fi-FI" b="1" dirty="0"/>
          </a:p>
          <a:p>
            <a:r>
              <a:rPr lang="fi-FI" b="1" u="sng" dirty="0"/>
              <a:t>TÄMÄN DIAN KUVAA KOSKEVAT OHJEET:</a:t>
            </a:r>
            <a:endParaRPr lang="fi-FI" sz="1200" u="sng"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fi-FI"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fi-FI" sz="1200" kern="1200" dirty="0">
                <a:solidFill>
                  <a:schemeClr val="tx1"/>
                </a:solidFill>
                <a:effectLst/>
                <a:latin typeface="+mn-lt"/>
              </a:rPr>
              <a:t>Tähän kuvaan on sisällytetty .gif-tiedosto kissanpojasta, jolla on leijonapuku.</a:t>
            </a:r>
            <a:r>
              <a:rPr lang="fi-FI"/>
              <a:t> </a:t>
            </a:r>
            <a:r>
              <a:rPr lang="fi-FI" sz="1200" i="0" kern="1200" baseline="0" dirty="0">
                <a:solidFill>
                  <a:schemeClr val="tx1"/>
                </a:solidFill>
                <a:effectLst/>
                <a:latin typeface="+mn-lt"/>
              </a:rPr>
              <a:t>On tärkeää sisällyttää mukaan hauskaa ja jännittävää sisältöä, jotta yleisön kiinnostus ja innostus säilyy.</a:t>
            </a:r>
            <a:endParaRPr lang="fi-FI" sz="120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fi-FI" sz="120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fi-FI" sz="1200" kern="1200" dirty="0">
                <a:solidFill>
                  <a:schemeClr val="tx1"/>
                </a:solidFill>
                <a:effectLst/>
                <a:latin typeface="+mn-lt"/>
              </a:rPr>
              <a:t>Jos tämä kuva vaihdetaan, varmista, että se on seuraavien ehtojen mukainen: </a:t>
            </a:r>
          </a:p>
          <a:p>
            <a:pPr marL="628650" marR="0" lvl="1" indent="-171450" algn="l" defTabSz="914400" rtl="0" eaLnBrk="1" fontAlgn="auto" latinLnBrk="0" hangingPunct="1">
              <a:lnSpc>
                <a:spcPct val="100000"/>
              </a:lnSpc>
              <a:spcBef>
                <a:spcPts val="0"/>
              </a:spcBef>
              <a:spcAft>
                <a:spcPts val="0"/>
              </a:spcAft>
              <a:buClrTx/>
              <a:buSzTx/>
              <a:buFont typeface="Arial"/>
              <a:buChar char="•"/>
              <a:tabLst/>
              <a:defRPr/>
            </a:pPr>
            <a:r>
              <a:rPr lang="fi-FI" sz="1200" kern="1200" dirty="0">
                <a:solidFill>
                  <a:schemeClr val="tx1"/>
                </a:solidFill>
                <a:effectLst/>
                <a:latin typeface="+mn-lt"/>
              </a:rPr>
              <a:t>Hauska kuva tai .gif-tiedosto jostakin, joka osoittaa, että opetusohjelman suoritus on loppumassa</a:t>
            </a:r>
            <a:endParaRPr lang="fi-FI" dirty="0"/>
          </a:p>
          <a:p>
            <a:endParaRPr lang="fi-FI" dirty="0"/>
          </a:p>
        </p:txBody>
      </p:sp>
      <p:sp>
        <p:nvSpPr>
          <p:cNvPr id="4" name="Slide Number Placeholder 3"/>
          <p:cNvSpPr>
            <a:spLocks noGrp="1"/>
          </p:cNvSpPr>
          <p:nvPr>
            <p:ph type="sldNum" sz="quarter" idx="10"/>
          </p:nvPr>
        </p:nvSpPr>
        <p:spPr/>
        <p:txBody>
          <a:bodyPr/>
          <a:lstStyle/>
          <a:p>
            <a:fld id="{88F0EC2C-E6BA-F248-9EDA-113245C923E1}" type="slidenum">
              <a:rPr lang="en-US" smtClean="0"/>
              <a:t>21</a:t>
            </a:fld>
            <a:endParaRPr lang="fi-FI"/>
          </a:p>
        </p:txBody>
      </p:sp>
    </p:spTree>
    <p:extLst>
      <p:ext uri="{BB962C8B-B14F-4D97-AF65-F5344CB8AC3E}">
        <p14:creationId xmlns:p14="http://schemas.microsoft.com/office/powerpoint/2010/main" val="19610850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i-FI" b="1" u="sng" dirty="0"/>
              <a:t>JUONTOTEKSTIMALLI:</a:t>
            </a:r>
          </a:p>
          <a:p>
            <a:endParaRPr lang="fi-FI" b="1" u="sng" dirty="0"/>
          </a:p>
          <a:p>
            <a:r>
              <a:rPr lang="fi-FI" b="0" u="none" baseline="0" dirty="0"/>
              <a:t>”Palataan aiempaan keskusteluun. Ovatko ajatuksenne koodauksesta muuttuneet?”</a:t>
            </a:r>
          </a:p>
          <a:p>
            <a:pPr marL="628650" lvl="1" indent="-171450">
              <a:buFont typeface="Arial"/>
              <a:buChar char="•"/>
            </a:pPr>
            <a:r>
              <a:rPr lang="fi-FI"/>
              <a:t>Miten vastaisit, jos joku kysyy sinulta, mitä koodaaminen on?</a:t>
            </a:r>
          </a:p>
          <a:p>
            <a:pPr marL="628650" lvl="1" indent="-171450">
              <a:buFont typeface="Arial"/>
              <a:buChar char="•"/>
            </a:pPr>
            <a:r>
              <a:rPr lang="fi-FI"/>
              <a:t>Mitä olet oppinut?</a:t>
            </a:r>
          </a:p>
          <a:p>
            <a:pPr marL="628650" lvl="1" indent="-171450">
              <a:buFont typeface="Arial"/>
              <a:buChar char="•"/>
            </a:pPr>
            <a:r>
              <a:rPr lang="fi-FI"/>
              <a:t>Mikä oli vaikeinta? Mitä teit, jos jäit jumiin johonkin kohtaan? Miksi se on tärkeää? [rohkaisee sinnikkyyteen]</a:t>
            </a:r>
          </a:p>
          <a:p>
            <a:pPr marL="628650" lvl="1" indent="-171450">
              <a:buFont typeface="Arial"/>
              <a:buChar char="•"/>
            </a:pPr>
            <a:r>
              <a:rPr lang="fi-FI"/>
              <a:t>Millä tavalla koodaaminen on luovaa? [yhdistää koodaamiseen muuhun luovaan toimintaan, kuten laulamiseen, tanssimiseen tai rakentamiseen]</a:t>
            </a:r>
          </a:p>
          <a:p>
            <a:pPr marL="628650" lvl="1" indent="-171450">
              <a:buFont typeface="Arial"/>
              <a:buChar char="•"/>
            </a:pPr>
            <a:r>
              <a:rPr lang="fi-FI"/>
              <a:t>Kenelle koodaaminen sopii? [pyrkii murtamaan stereotypioita, kuten ”pojille”, ”matematiikassa lahjakkaille” jne.]</a:t>
            </a:r>
          </a:p>
          <a:p>
            <a:endParaRPr lang="fi-FI" b="1" u="sng" dirty="0"/>
          </a:p>
          <a:p>
            <a:r>
              <a:rPr lang="fi-FI" b="1" u="sng" dirty="0"/>
              <a:t>DIAN TAVOITE:</a:t>
            </a:r>
          </a:p>
          <a:p>
            <a:endParaRPr lang="fi-FI" b="1" dirty="0"/>
          </a:p>
          <a:p>
            <a:r>
              <a:rPr lang="fi-FI" b="0" dirty="0"/>
              <a:t>Palata alkuperäiseen kysymykseen ja katsoa, miten osallistujien ennakkokäsitykset koodauksesta ovat muuttuneet.</a:t>
            </a:r>
          </a:p>
          <a:p>
            <a:endParaRPr lang="fi-FI" b="1" dirty="0"/>
          </a:p>
          <a:p>
            <a:r>
              <a:rPr lang="fi-FI" b="1" u="sng" dirty="0"/>
              <a:t>TÄMÄN DIAN KUVAA KOSKEVAT OHJEET:</a:t>
            </a:r>
            <a:endParaRPr lang="fi-FI" sz="1200" u="sng" kern="1200" dirty="0">
              <a:solidFill>
                <a:schemeClr val="tx1"/>
              </a:solidFill>
              <a:effectLst/>
              <a:latin typeface="+mn-lt"/>
              <a:ea typeface="+mn-ea"/>
              <a:cs typeface="+mn-cs"/>
            </a:endParaRPr>
          </a:p>
          <a:p>
            <a:endParaRPr lang="fi-FI" dirty="0">
              <a:effectLst/>
            </a:endParaRPr>
          </a:p>
          <a:p>
            <a:r>
              <a:rPr lang="fi-FI" dirty="0">
                <a:effectLst/>
              </a:rPr>
              <a:t>Ei ole.</a:t>
            </a:r>
          </a:p>
        </p:txBody>
      </p:sp>
      <p:sp>
        <p:nvSpPr>
          <p:cNvPr id="4" name="Slide Number Placeholder 3"/>
          <p:cNvSpPr>
            <a:spLocks noGrp="1"/>
          </p:cNvSpPr>
          <p:nvPr>
            <p:ph type="sldNum" sz="quarter" idx="10"/>
          </p:nvPr>
        </p:nvSpPr>
        <p:spPr/>
        <p:txBody>
          <a:bodyPr/>
          <a:lstStyle/>
          <a:p>
            <a:fld id="{88F0EC2C-E6BA-F248-9EDA-113245C923E1}" type="slidenum">
              <a:rPr lang="en-US" smtClean="0"/>
              <a:t>22</a:t>
            </a:fld>
            <a:endParaRPr lang="fi-FI"/>
          </a:p>
        </p:txBody>
      </p:sp>
    </p:spTree>
    <p:extLst>
      <p:ext uri="{BB962C8B-B14F-4D97-AF65-F5344CB8AC3E}">
        <p14:creationId xmlns:p14="http://schemas.microsoft.com/office/powerpoint/2010/main" val="4370246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i-FI" b="1" u="sng" dirty="0"/>
              <a:t>JUONTOTEKSTIMALLI:</a:t>
            </a:r>
          </a:p>
          <a:p>
            <a:pPr marL="0" marR="0" indent="0" algn="l" defTabSz="914400" rtl="0" eaLnBrk="1" fontAlgn="auto" latinLnBrk="0" hangingPunct="1">
              <a:lnSpc>
                <a:spcPct val="100000"/>
              </a:lnSpc>
              <a:spcBef>
                <a:spcPts val="0"/>
              </a:spcBef>
              <a:spcAft>
                <a:spcPts val="0"/>
              </a:spcAft>
              <a:buClrTx/>
              <a:buSzTx/>
              <a:buFontTx/>
              <a:buNone/>
              <a:tabLst/>
              <a:defRPr/>
            </a:pPr>
            <a:endParaRPr lang="fi-FI" b="1" u="sng" dirty="0"/>
          </a:p>
          <a:p>
            <a:r>
              <a:rPr lang="fi-FI" b="0" u="none" dirty="0"/>
              <a:t>”Mitä voisit luoda koodaamalla?</a:t>
            </a:r>
            <a:r>
              <a:rPr lang="fi-FI"/>
              <a:t> </a:t>
            </a:r>
            <a:r>
              <a:rPr lang="fi-FI" sz="1200" kern="1200" dirty="0">
                <a:solidFill>
                  <a:schemeClr val="tx1"/>
                </a:solidFill>
                <a:effectLst/>
                <a:latin typeface="+mn-lt"/>
              </a:rPr>
              <a:t>Koodaamisesta on hyötyä kaikessa, mikä teitä kiinnostaa.” </a:t>
            </a:r>
          </a:p>
          <a:p>
            <a:endParaRPr lang="fi-FI" sz="1200" kern="1200" dirty="0">
              <a:solidFill>
                <a:schemeClr val="tx1"/>
              </a:solidFill>
              <a:effectLst/>
              <a:latin typeface="+mn-lt"/>
              <a:ea typeface="+mn-ea"/>
              <a:cs typeface="+mn-cs"/>
            </a:endParaRPr>
          </a:p>
          <a:p>
            <a:r>
              <a:rPr lang="fi-FI" sz="1200" kern="1200" dirty="0">
                <a:solidFill>
                  <a:schemeClr val="tx1"/>
                </a:solidFill>
                <a:effectLst/>
                <a:latin typeface="+mn-lt"/>
              </a:rPr>
              <a:t>*ESIMERKKEJÄ, JOITA VOIT MAINITA</a:t>
            </a:r>
            <a:endParaRPr lang="fi-FI" dirty="0"/>
          </a:p>
          <a:p>
            <a:pPr marL="628650" lvl="1" indent="-171450">
              <a:buFont typeface="Arial"/>
              <a:buChar char="•"/>
            </a:pPr>
            <a:r>
              <a:rPr lang="fi-FI" sz="1200" kern="1200" dirty="0">
                <a:solidFill>
                  <a:schemeClr val="tx1"/>
                </a:solidFill>
                <a:effectLst/>
                <a:latin typeface="+mn-lt"/>
              </a:rPr>
              <a:t>Jos olet kiinnostunut </a:t>
            </a:r>
            <a:r>
              <a:rPr lang="fi-FI" sz="1200" b="1" kern="1200" dirty="0">
                <a:solidFill>
                  <a:schemeClr val="tx1"/>
                </a:solidFill>
                <a:effectLst/>
                <a:latin typeface="+mn-lt"/>
              </a:rPr>
              <a:t>vapaaehtoistyöstä</a:t>
            </a:r>
            <a:r>
              <a:rPr lang="fi-FI" sz="1200" kern="1200" dirty="0">
                <a:solidFill>
                  <a:schemeClr val="tx1"/>
                </a:solidFill>
                <a:effectLst/>
                <a:latin typeface="+mn-lt"/>
              </a:rPr>
              <a:t>, voit tehdä verkkosivuston, joka auttaa rekrytoimaan ystäviä ja muita ihmisiä auttamaan työssä.</a:t>
            </a:r>
            <a:endParaRPr lang="fi-FI" dirty="0">
              <a:effectLst/>
            </a:endParaRPr>
          </a:p>
          <a:p>
            <a:pPr marL="628650" lvl="1" indent="-171450">
              <a:buFont typeface="Arial"/>
              <a:buChar char="•"/>
            </a:pPr>
            <a:r>
              <a:rPr lang="fi-FI" sz="1200" b="1" kern="1200" dirty="0">
                <a:solidFill>
                  <a:schemeClr val="tx1"/>
                </a:solidFill>
                <a:effectLst/>
                <a:latin typeface="+mn-lt"/>
              </a:rPr>
              <a:t>Urheilusta </a:t>
            </a:r>
            <a:r>
              <a:rPr lang="fi-FI" sz="1200" kern="1200" dirty="0">
                <a:solidFill>
                  <a:schemeClr val="tx1"/>
                </a:solidFill>
                <a:effectLst/>
                <a:latin typeface="+mn-lt"/>
              </a:rPr>
              <a:t>kiinnostunut voi tehdä sovelluksen, joka näyttää suosikkijoukkueen pelitilastot.</a:t>
            </a:r>
            <a:endParaRPr lang="fi-FI" dirty="0">
              <a:effectLst/>
            </a:endParaRPr>
          </a:p>
          <a:p>
            <a:pPr marL="628650" lvl="1" indent="-171450">
              <a:buFont typeface="Arial"/>
              <a:buChar char="•"/>
            </a:pPr>
            <a:r>
              <a:rPr lang="fi-FI" sz="1200" kern="1200" dirty="0">
                <a:solidFill>
                  <a:schemeClr val="tx1"/>
                </a:solidFill>
                <a:effectLst/>
                <a:latin typeface="+mn-lt"/>
              </a:rPr>
              <a:t>Jos olet kiinnostunut </a:t>
            </a:r>
            <a:r>
              <a:rPr lang="fi-FI" sz="1200" b="1" kern="1200" dirty="0">
                <a:solidFill>
                  <a:schemeClr val="tx1"/>
                </a:solidFill>
                <a:effectLst/>
                <a:latin typeface="+mn-lt"/>
              </a:rPr>
              <a:t>musiikista</a:t>
            </a:r>
            <a:r>
              <a:rPr lang="fi-FI" sz="1200" kern="1200" dirty="0">
                <a:solidFill>
                  <a:schemeClr val="tx1"/>
                </a:solidFill>
                <a:effectLst/>
                <a:latin typeface="+mn-lt"/>
              </a:rPr>
              <a:t>, voit luoda oman sivuston, josta löytyy viikon soittolistat ja albumien esittelyt.</a:t>
            </a:r>
            <a:endParaRPr lang="fi-FI" dirty="0">
              <a:effectLst/>
            </a:endParaRPr>
          </a:p>
          <a:p>
            <a:endParaRPr lang="fi-FI" b="1" u="sng" dirty="0"/>
          </a:p>
          <a:p>
            <a:r>
              <a:rPr lang="fi-FI" b="1" u="sng" dirty="0"/>
              <a:t>DIAN TAVOITE:</a:t>
            </a:r>
          </a:p>
          <a:p>
            <a:endParaRPr lang="fi-FI" b="1" u="sng" dirty="0"/>
          </a:p>
          <a:p>
            <a:pPr marL="0" marR="0" indent="0" algn="l" defTabSz="914400" rtl="0" eaLnBrk="1" fontAlgn="auto" latinLnBrk="0" hangingPunct="1">
              <a:lnSpc>
                <a:spcPct val="100000"/>
              </a:lnSpc>
              <a:spcBef>
                <a:spcPts val="0"/>
              </a:spcBef>
              <a:spcAft>
                <a:spcPts val="0"/>
              </a:spcAft>
              <a:buClrTx/>
              <a:buSzTx/>
              <a:buFontTx/>
              <a:buNone/>
              <a:tabLst/>
              <a:defRPr/>
            </a:pPr>
            <a:r>
              <a:rPr lang="fi-FI" b="0" u="none" dirty="0"/>
              <a:t>Korostaa uudelleen, että koodaukseen liittyy rajattomia mahdollisuuksia. </a:t>
            </a:r>
            <a:r>
              <a:rPr lang="fi-FI" sz="1200" kern="1200" dirty="0">
                <a:solidFill>
                  <a:schemeClr val="tx1"/>
                </a:solidFill>
                <a:effectLst/>
                <a:latin typeface="+mn-lt"/>
              </a:rPr>
              <a:t>Tämä on mahdollisuus tuoda esille osallistujien kiinnostuksenkohteita ja saada heidät kertomaan, miten koodaamista voi hyödyntää heille tärkeissä asioissa. </a:t>
            </a:r>
            <a:endParaRPr lang="fi-FI" b="0" u="none" dirty="0"/>
          </a:p>
          <a:p>
            <a:endParaRPr lang="fi-FI" b="1" dirty="0"/>
          </a:p>
          <a:p>
            <a:endParaRPr lang="fi-FI" dirty="0"/>
          </a:p>
        </p:txBody>
      </p:sp>
      <p:sp>
        <p:nvSpPr>
          <p:cNvPr id="4" name="Slide Number Placeholder 3"/>
          <p:cNvSpPr>
            <a:spLocks noGrp="1"/>
          </p:cNvSpPr>
          <p:nvPr>
            <p:ph type="sldNum" sz="quarter" idx="10"/>
          </p:nvPr>
        </p:nvSpPr>
        <p:spPr/>
        <p:txBody>
          <a:bodyPr/>
          <a:lstStyle/>
          <a:p>
            <a:fld id="{88F0EC2C-E6BA-F248-9EDA-113245C923E1}" type="slidenum">
              <a:rPr lang="en-US" smtClean="0"/>
              <a:t>23</a:t>
            </a:fld>
            <a:endParaRPr lang="fi-FI"/>
          </a:p>
        </p:txBody>
      </p:sp>
    </p:spTree>
    <p:extLst>
      <p:ext uri="{BB962C8B-B14F-4D97-AF65-F5344CB8AC3E}">
        <p14:creationId xmlns:p14="http://schemas.microsoft.com/office/powerpoint/2010/main" val="60378810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i-FI" b="1" u="sng" dirty="0"/>
              <a:t>JUONTOTEKSTIMALLI:</a:t>
            </a:r>
          </a:p>
          <a:p>
            <a:pPr marL="0" marR="0" indent="0" algn="l" defTabSz="914400" rtl="0" eaLnBrk="1" fontAlgn="auto" latinLnBrk="0" hangingPunct="1">
              <a:lnSpc>
                <a:spcPct val="100000"/>
              </a:lnSpc>
              <a:spcBef>
                <a:spcPts val="0"/>
              </a:spcBef>
              <a:spcAft>
                <a:spcPts val="0"/>
              </a:spcAft>
              <a:buClrTx/>
              <a:buSzTx/>
              <a:buFontTx/>
              <a:buNone/>
              <a:tabLst/>
              <a:defRPr/>
            </a:pPr>
            <a:endParaRPr lang="fi-FI" b="1" u="sng" dirty="0"/>
          </a:p>
          <a:p>
            <a:pPr marL="0" marR="0" indent="0" algn="l" defTabSz="914400" rtl="0" eaLnBrk="1" fontAlgn="auto" latinLnBrk="0" hangingPunct="1">
              <a:lnSpc>
                <a:spcPct val="100000"/>
              </a:lnSpc>
              <a:spcBef>
                <a:spcPts val="0"/>
              </a:spcBef>
              <a:spcAft>
                <a:spcPts val="0"/>
              </a:spcAft>
              <a:buClrTx/>
              <a:buSzTx/>
              <a:buFontTx/>
              <a:buNone/>
              <a:tabLst/>
              <a:defRPr/>
            </a:pPr>
            <a:r>
              <a:rPr lang="fi-FI" b="0" u="none" dirty="0"/>
              <a:t>”Kun teistä on nyt tulossa koodauksen asiantuntijoita, tutustukaa näihin resursseihin! Kirjoittakaa muistiin nämä linkit ja jatkakaa koodausta!”</a:t>
            </a:r>
          </a:p>
          <a:p>
            <a:endParaRPr lang="fi-FI" b="1" u="sng" dirty="0"/>
          </a:p>
          <a:p>
            <a:r>
              <a:rPr lang="fi-FI" b="1" u="sng" dirty="0"/>
              <a:t>DIAN TAVOITE:</a:t>
            </a:r>
          </a:p>
          <a:p>
            <a:endParaRPr lang="fi-FI" b="1" u="sng" dirty="0"/>
          </a:p>
          <a:p>
            <a:r>
              <a:rPr lang="fi-FI" b="0" u="none" dirty="0"/>
              <a:t>Rohkaista nuoria siirtymään seuraavaan vaiheeseen koodauksessa.</a:t>
            </a:r>
          </a:p>
          <a:p>
            <a:endParaRPr lang="fi-FI" b="0" u="none" baseline="0" dirty="0"/>
          </a:p>
          <a:p>
            <a:r>
              <a:rPr lang="fi-FI" b="1" u="sng" baseline="0" dirty="0"/>
              <a:t>HUOMAUTUS AVUSTAJALLE:</a:t>
            </a:r>
          </a:p>
          <a:p>
            <a:r>
              <a:rPr lang="fi-FI" sz="1200" kern="1200" dirty="0">
                <a:solidFill>
                  <a:schemeClr val="tx1"/>
                </a:solidFill>
                <a:effectLst/>
                <a:latin typeface="+mn-lt"/>
              </a:rPr>
              <a:t>Osallistujat voivat saada </a:t>
            </a:r>
            <a:r>
              <a:rPr lang="fi-FI" sz="1200" b="1" kern="1200" dirty="0">
                <a:solidFill>
                  <a:schemeClr val="tx1"/>
                </a:solidFill>
                <a:effectLst/>
                <a:latin typeface="+mn-lt"/>
              </a:rPr>
              <a:t>Hour of Code</a:t>
            </a:r>
            <a:r>
              <a:rPr lang="fi-FI" sz="1200" b="1" i="0" u="none" kern="1200" baseline="30000" dirty="0">
                <a:solidFill>
                  <a:schemeClr val="tx1"/>
                </a:solidFill>
                <a:effectLst/>
                <a:latin typeface="+mn-lt"/>
              </a:rPr>
              <a:t>TM</a:t>
            </a:r>
            <a:r>
              <a:rPr lang="fi-FI" sz="1200" b="1" i="0" u="none" kern="1200" dirty="0">
                <a:solidFill>
                  <a:schemeClr val="tx1"/>
                </a:solidFill>
                <a:effectLst/>
                <a:latin typeface="+mn-lt"/>
              </a:rPr>
              <a:t> -todistuksensa </a:t>
            </a:r>
            <a:r>
              <a:rPr lang="fi-FI" sz="1200" b="0" i="0" u="none" kern="1200" dirty="0">
                <a:solidFill>
                  <a:schemeClr val="tx1"/>
                </a:solidFill>
                <a:effectLst/>
                <a:latin typeface="+mn-lt"/>
              </a:rPr>
              <a:t>code.org-sivustosta milloin tahansa Hour of Code</a:t>
            </a:r>
            <a:r>
              <a:rPr lang="fi-FI" sz="1200" b="0" i="0" u="none" kern="1200" baseline="30000" dirty="0">
                <a:solidFill>
                  <a:schemeClr val="tx1"/>
                </a:solidFill>
                <a:effectLst/>
                <a:latin typeface="+mn-lt"/>
              </a:rPr>
              <a:t>TM</a:t>
            </a:r>
            <a:r>
              <a:rPr lang="fi-FI" sz="1200" b="0" i="0" u="none" kern="1200" dirty="0">
                <a:solidFill>
                  <a:schemeClr val="tx1"/>
                </a:solidFill>
                <a:effectLst/>
                <a:latin typeface="+mn-lt"/>
              </a:rPr>
              <a:t> -opetusohjelman käynnistämisen ja Hour of Code</a:t>
            </a:r>
            <a:r>
              <a:rPr lang="fi-FI" sz="1200" b="0" i="0" u="none" kern="1200" baseline="30000" dirty="0">
                <a:solidFill>
                  <a:schemeClr val="tx1"/>
                </a:solidFill>
                <a:effectLst/>
                <a:latin typeface="+mn-lt"/>
              </a:rPr>
              <a:t>TM </a:t>
            </a:r>
            <a:r>
              <a:rPr lang="fi-FI" sz="1200" b="0" i="0" u="none" kern="1200" dirty="0">
                <a:solidFill>
                  <a:schemeClr val="tx1"/>
                </a:solidFill>
                <a:effectLst/>
                <a:latin typeface="+mn-lt"/>
              </a:rPr>
              <a:t>-tapahtuman päättymisen jälkeen.</a:t>
            </a:r>
            <a:endParaRPr lang="fi-FI" b="0" u="none" dirty="0"/>
          </a:p>
          <a:p>
            <a:endParaRPr lang="fi-FI" b="0" u="none" dirty="0"/>
          </a:p>
          <a:p>
            <a:pPr marL="0" marR="0" lvl="0" indent="0" algn="l" defTabSz="914400" rtl="0" eaLnBrk="1" fontAlgn="auto" latinLnBrk="0" hangingPunct="1">
              <a:lnSpc>
                <a:spcPct val="100000"/>
              </a:lnSpc>
              <a:spcBef>
                <a:spcPts val="0"/>
              </a:spcBef>
              <a:spcAft>
                <a:spcPts val="0"/>
              </a:spcAft>
              <a:buClrTx/>
              <a:buSzTx/>
              <a:buFontTx/>
              <a:buNone/>
              <a:tabLst/>
              <a:defRPr/>
            </a:pPr>
            <a:r>
              <a:rPr lang="fi-FI" sz="1200" kern="1200" dirty="0">
                <a:solidFill>
                  <a:schemeClr val="tx1"/>
                </a:solidFill>
                <a:effectLst/>
                <a:latin typeface="+mn-lt"/>
              </a:rPr>
              <a:t>Valitse lisäresurssidian sisältö yleisön mukaan:</a:t>
            </a:r>
          </a:p>
          <a:p>
            <a:pPr marL="0" marR="0" lvl="0" indent="0" algn="l" defTabSz="914400" rtl="0" eaLnBrk="1" fontAlgn="auto" latinLnBrk="0" hangingPunct="1">
              <a:lnSpc>
                <a:spcPct val="100000"/>
              </a:lnSpc>
              <a:spcBef>
                <a:spcPts val="0"/>
              </a:spcBef>
              <a:spcAft>
                <a:spcPts val="0"/>
              </a:spcAft>
              <a:buClrTx/>
              <a:buSzTx/>
              <a:buFontTx/>
              <a:buNone/>
              <a:tabLst/>
              <a:defRPr/>
            </a:pPr>
            <a:endParaRPr lang="fi-FI" sz="1200" kern="1200" dirty="0">
              <a:solidFill>
                <a:schemeClr val="tx1"/>
              </a:solidFill>
              <a:effectLst/>
              <a:latin typeface="+mn-lt"/>
              <a:ea typeface="+mn-ea"/>
              <a:cs typeface="+mn-cs"/>
            </a:endParaRPr>
          </a:p>
          <a:p>
            <a:r>
              <a:rPr lang="fi-FI" sz="1200" b="1" u="none" kern="1200" dirty="0">
                <a:solidFill>
                  <a:schemeClr val="tx1"/>
                </a:solidFill>
                <a:effectLst/>
                <a:latin typeface="+mn-lt"/>
              </a:rPr>
              <a:t>Osallistujat voivat ladata koodinsa Minecraft: Education Editioniin ja/tai Windows 10:n Minecraftiin.</a:t>
            </a:r>
          </a:p>
          <a:p>
            <a:r>
              <a:rPr lang="fi-FI" sz="1200" b="0" u="none" kern="1200" dirty="0">
                <a:solidFill>
                  <a:schemeClr val="tx1"/>
                </a:solidFill>
                <a:effectLst/>
                <a:latin typeface="+mn-lt"/>
              </a:rPr>
              <a:t>Osallistujat voivat Code Studion avulla tuoda koodinsa oikeaan peliin, jossa se herää eloon.</a:t>
            </a:r>
          </a:p>
          <a:p>
            <a:endParaRPr lang="fi-FI" b="0" dirty="0"/>
          </a:p>
          <a:p>
            <a:pPr marL="0" marR="0" lvl="0" indent="0" algn="l" defTabSz="914400" rtl="0" eaLnBrk="1" fontAlgn="auto" latinLnBrk="0" hangingPunct="1">
              <a:lnSpc>
                <a:spcPct val="100000"/>
              </a:lnSpc>
              <a:spcBef>
                <a:spcPts val="0"/>
              </a:spcBef>
              <a:spcAft>
                <a:spcPts val="0"/>
              </a:spcAft>
              <a:buClrTx/>
              <a:buSzTx/>
              <a:buFontTx/>
              <a:buNone/>
              <a:tabLst/>
              <a:defRPr/>
            </a:pPr>
            <a:r>
              <a:rPr lang="fi-FI" sz="1200" b="1" kern="1200" dirty="0">
                <a:solidFill>
                  <a:schemeClr val="tx1"/>
                </a:solidFill>
                <a:effectLst/>
                <a:latin typeface="+mn-lt"/>
              </a:rPr>
              <a:t>Tutustu Minecraft: Education Editioniin:</a:t>
            </a:r>
          </a:p>
          <a:p>
            <a:pPr marL="0" marR="0" lvl="0" indent="0" algn="l" defTabSz="914400" rtl="0" eaLnBrk="1" fontAlgn="auto" latinLnBrk="0" hangingPunct="1">
              <a:lnSpc>
                <a:spcPct val="100000"/>
              </a:lnSpc>
              <a:spcBef>
                <a:spcPts val="0"/>
              </a:spcBef>
              <a:spcAft>
                <a:spcPts val="0"/>
              </a:spcAft>
              <a:buClrTx/>
              <a:buSzTx/>
              <a:buFontTx/>
              <a:buNone/>
              <a:tabLst/>
              <a:defRPr/>
            </a:pPr>
            <a:r>
              <a:rPr lang="fi-FI" sz="1200" kern="1200" dirty="0">
                <a:solidFill>
                  <a:schemeClr val="tx1"/>
                </a:solidFill>
                <a:effectLst/>
                <a:latin typeface="+mn-lt"/>
              </a:rPr>
              <a:t>Minecraft: Education Edition on suunniteltu koulukäyttöön. Sen mukana saat oppitunnin hallintatyökaluja, tuntisuunnitelmia ja muita resursseja. Lisätietoja on osoitteessa </a:t>
            </a:r>
            <a:r>
              <a:rPr lang="fi-FI" sz="1200" u="sng" kern="1200" dirty="0">
                <a:solidFill>
                  <a:schemeClr val="tx1"/>
                </a:solidFill>
                <a:effectLst/>
                <a:latin typeface="+mn-lt"/>
                <a:hlinkClick r:id="rId3"/>
              </a:rPr>
              <a:t>https://education.minecraft.net</a:t>
            </a:r>
            <a:r>
              <a:rPr lang="fi-FI" sz="1200" kern="1200" dirty="0">
                <a:solidFill>
                  <a:schemeClr val="tx1"/>
                </a:solidFill>
                <a:effectLst/>
                <a:latin typeface="+mn-lt"/>
              </a:rPr>
              <a:t>.</a:t>
            </a:r>
            <a:endParaRPr lang="fi-FI" sz="1200" b="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fi-FI" sz="1200" b="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i-FI" sz="1200" b="1" kern="1200" dirty="0">
                <a:solidFill>
                  <a:schemeClr val="tx1"/>
                </a:solidFill>
                <a:effectLst/>
                <a:latin typeface="+mn-lt"/>
              </a:rPr>
              <a:t>Tutustu erilaisiin tapoihin, joilla voit opettaa digitaalista osaamista ja tietojenkäsittelyä yhteisössäsi: </a:t>
            </a:r>
            <a:br>
              <a:rPr dirty="0"/>
            </a:br>
            <a:r>
              <a:rPr lang="fi-FI" sz="1200" kern="1200" dirty="0">
                <a:solidFill>
                  <a:schemeClr val="tx1"/>
                </a:solidFill>
                <a:effectLst/>
                <a:latin typeface="+mn-lt"/>
              </a:rPr>
              <a:t>https://Microsoft.com/digitalskills    </a:t>
            </a:r>
          </a:p>
          <a:p>
            <a:endParaRPr lang="fi-FI" b="0" dirty="0"/>
          </a:p>
          <a:p>
            <a:r>
              <a:rPr lang="fi-FI" b="1" u="sng" dirty="0"/>
              <a:t>Code.org</a:t>
            </a:r>
            <a:r>
              <a:rPr lang="fi-FI" b="1" dirty="0"/>
              <a:t> (</a:t>
            </a:r>
            <a:r>
              <a:rPr lang="fi-FI" sz="1200" b="1" kern="1200" dirty="0">
                <a:solidFill>
                  <a:schemeClr val="tx1"/>
                </a:solidFill>
                <a:effectLst/>
                <a:latin typeface="+mn-lt"/>
                <a:hlinkClick r:id="rId4"/>
              </a:rPr>
              <a:t>https://code.org/educate</a:t>
            </a:r>
            <a:r>
              <a:rPr lang="fi-FI" b="1" dirty="0"/>
              <a:t>) </a:t>
            </a:r>
            <a:r>
              <a:rPr lang="fi-FI" b="0" dirty="0"/>
              <a:t>Code.org-sivustosta löytyvillä opettajan työkaluilla voi edetä Hour of Code™ -taitoja pidemmälle. Tietojenkäsittelyn opettamiseen koulussa ei tarvita mitään kokemusta alalta. Code.org-sivustosta löytyy opinto-ohjelma, tuntisuunnitelmat, erinomaiset opetusoppaat ja paljon työkaluja kaikille tasoille – kaikki tarvittava ilmaiseksi. Siirry osoitteeseen </a:t>
            </a:r>
            <a:r>
              <a:rPr lang="fi-FI" sz="1200" kern="1200" dirty="0">
                <a:solidFill>
                  <a:schemeClr val="tx1"/>
                </a:solidFill>
                <a:effectLst/>
                <a:latin typeface="+mn-lt"/>
                <a:hlinkClick r:id="rId5"/>
              </a:rPr>
              <a:t>code.org/educate</a:t>
            </a:r>
            <a:r>
              <a:rPr lang="fi-FI" b="0" dirty="0"/>
              <a:t> ja aloita valitsemalla opetustaso!</a:t>
            </a:r>
          </a:p>
          <a:p>
            <a:r>
              <a:rPr lang="fi-FI" b="0" dirty="0"/>
              <a:t> </a:t>
            </a:r>
          </a:p>
          <a:p>
            <a:r>
              <a:rPr lang="fi-FI" altLang="ja-JP" sz="1200" b="1" u="sng" kern="1200" dirty="0">
                <a:solidFill>
                  <a:schemeClr val="tx1"/>
                </a:solidFill>
                <a:effectLst/>
                <a:latin typeface="+mn-lt"/>
              </a:rPr>
              <a:t>Code Studio (</a:t>
            </a:r>
            <a:r>
              <a:rPr lang="fi-FI" sz="1200" b="1" kern="1200" dirty="0">
                <a:solidFill>
                  <a:schemeClr val="tx1"/>
                </a:solidFill>
                <a:effectLst/>
                <a:latin typeface="+mn-lt"/>
                <a:hlinkClick r:id="rId6"/>
              </a:rPr>
              <a:t>https://studio.code.org</a:t>
            </a:r>
            <a:r>
              <a:rPr lang="fi-FI" altLang="ja-JP" sz="1200" b="1" u="sng" kern="1200" dirty="0">
                <a:solidFill>
                  <a:schemeClr val="tx1"/>
                </a:solidFill>
                <a:effectLst/>
                <a:latin typeface="+mn-lt"/>
              </a:rPr>
              <a:t>)</a:t>
            </a:r>
            <a:r>
              <a:rPr lang="fi-FI" dirty="0"/>
              <a:t> </a:t>
            </a:r>
            <a:r>
              <a:rPr lang="fi-FI" b="0" dirty="0"/>
              <a:t>Oliko Hour of Code™ -tapahtumassa hauskaa? Tietojenkäsittelyn maailmassa on paljon muuta kiinnostavaa! Code Studiossa on tehtäviä, pelejä ja kursseja kaikenikäisille. Opettele tekemään omia pelejä ja sovelluksia ja anna niitä sitten ystävillesi. Siirry osoitteeseen </a:t>
            </a:r>
            <a:r>
              <a:rPr lang="fi-FI" sz="1200" kern="1200" dirty="0">
                <a:solidFill>
                  <a:schemeClr val="tx1"/>
                </a:solidFill>
                <a:effectLst/>
                <a:latin typeface="+mn-lt"/>
                <a:hlinkClick r:id="rId5"/>
              </a:rPr>
              <a:t>studio.code.org</a:t>
            </a:r>
            <a:r>
              <a:rPr lang="fi-FI" b="0" dirty="0"/>
              <a:t> ja aloita jo tänään!</a:t>
            </a:r>
          </a:p>
          <a:p>
            <a:endParaRPr lang="fi-FI" b="1" dirty="0"/>
          </a:p>
        </p:txBody>
      </p:sp>
      <p:sp>
        <p:nvSpPr>
          <p:cNvPr id="4" name="Slide Number Placeholder 3"/>
          <p:cNvSpPr>
            <a:spLocks noGrp="1"/>
          </p:cNvSpPr>
          <p:nvPr>
            <p:ph type="sldNum" sz="quarter" idx="10"/>
          </p:nvPr>
        </p:nvSpPr>
        <p:spPr/>
        <p:txBody>
          <a:bodyPr/>
          <a:lstStyle/>
          <a:p>
            <a:fld id="{88F0EC2C-E6BA-F248-9EDA-113245C923E1}" type="slidenum">
              <a:rPr lang="en-US" smtClean="0"/>
              <a:t>24</a:t>
            </a:fld>
            <a:endParaRPr lang="fi-FI"/>
          </a:p>
        </p:txBody>
      </p:sp>
    </p:spTree>
    <p:extLst>
      <p:ext uri="{BB962C8B-B14F-4D97-AF65-F5344CB8AC3E}">
        <p14:creationId xmlns:p14="http://schemas.microsoft.com/office/powerpoint/2010/main" val="35778714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i-FI" b="1" u="sng" dirty="0"/>
              <a:t>JUONTOTEKSTIMALLI: </a:t>
            </a:r>
          </a:p>
          <a:p>
            <a:endParaRPr lang="fi-FI" b="1" u="sng" dirty="0"/>
          </a:p>
          <a:p>
            <a:endParaRPr lang="fi-FI" b="1" u="sng" dirty="0"/>
          </a:p>
          <a:p>
            <a:r>
              <a:rPr lang="fi-FI" b="1" u="sng" dirty="0"/>
              <a:t>DIAN TAVOITE:</a:t>
            </a:r>
            <a:r>
              <a:rPr lang="fi-FI"/>
              <a:t> </a:t>
            </a:r>
          </a:p>
          <a:p>
            <a:endParaRPr lang="fi-FI" b="0" u="none" baseline="0" dirty="0"/>
          </a:p>
          <a:p>
            <a:r>
              <a:rPr lang="fi-FI" b="0" u="none" baseline="0" dirty="0"/>
              <a:t>Tapahtuman yhteenveto</a:t>
            </a:r>
          </a:p>
          <a:p>
            <a:endParaRPr lang="fi-FI" b="0" u="none" baseline="0" dirty="0"/>
          </a:p>
          <a:p>
            <a:r>
              <a:rPr lang="fi-FI" b="1" u="sng" dirty="0"/>
              <a:t>TÄMÄN DIAN KUVAA KOSKEVAT OHJEET:</a:t>
            </a:r>
            <a:endParaRPr lang="fi-FI" sz="1200" u="sng" kern="1200" dirty="0">
              <a:solidFill>
                <a:schemeClr val="tx1"/>
              </a:solidFill>
              <a:effectLst/>
              <a:latin typeface="+mn-lt"/>
              <a:ea typeface="+mn-ea"/>
              <a:cs typeface="+mn-cs"/>
            </a:endParaRPr>
          </a:p>
          <a:p>
            <a:endParaRPr lang="fi-FI" sz="1200" kern="1200" dirty="0">
              <a:solidFill>
                <a:schemeClr val="tx1"/>
              </a:solidFill>
              <a:effectLst/>
              <a:latin typeface="+mn-lt"/>
              <a:ea typeface="+mn-ea"/>
              <a:cs typeface="+mn-cs"/>
            </a:endParaRPr>
          </a:p>
          <a:p>
            <a:r>
              <a:rPr lang="fi-FI" sz="1200" kern="1200" dirty="0">
                <a:solidFill>
                  <a:schemeClr val="tx1"/>
                </a:solidFill>
                <a:effectLst/>
                <a:latin typeface="+mn-lt"/>
              </a:rPr>
              <a:t>Jos tämä kuva vaihdetaan, varmista, että se on seuraavien ehtojen mukainen: </a:t>
            </a:r>
            <a:endParaRPr lang="fi-FI" dirty="0"/>
          </a:p>
          <a:p>
            <a:pPr marL="628650" lvl="1" indent="-171450">
              <a:buFont typeface="Arial"/>
              <a:buChar char="•"/>
            </a:pPr>
            <a:r>
              <a:rPr lang="fi-FI" sz="1200" kern="1200" dirty="0">
                <a:solidFill>
                  <a:schemeClr val="tx1"/>
                </a:solidFill>
                <a:effectLst/>
                <a:latin typeface="+mn-lt"/>
              </a:rPr>
              <a:t>Sisältää poikia ja tyttöjä </a:t>
            </a:r>
          </a:p>
          <a:p>
            <a:pPr marL="628650" lvl="1" indent="-171450">
              <a:buFont typeface="Arial"/>
              <a:buChar char="•"/>
            </a:pPr>
            <a:r>
              <a:rPr lang="fi-FI" sz="1200" kern="1200" dirty="0">
                <a:solidFill>
                  <a:schemeClr val="tx1"/>
                </a:solidFill>
                <a:effectLst/>
                <a:latin typeface="+mn-lt"/>
              </a:rPr>
              <a:t>Näyttää, että osallistujilla on hauskaa </a:t>
            </a:r>
            <a:endParaRPr lang="fi-FI" dirty="0">
              <a:effectLst/>
            </a:endParaRPr>
          </a:p>
          <a:p>
            <a:pPr marL="628650" lvl="1" indent="-171450">
              <a:buFont typeface="Arial"/>
              <a:buChar char="•"/>
            </a:pPr>
            <a:r>
              <a:rPr lang="fi-FI" sz="1200" kern="1200" dirty="0">
                <a:solidFill>
                  <a:schemeClr val="tx1"/>
                </a:solidFill>
                <a:effectLst/>
                <a:latin typeface="+mn-lt"/>
              </a:rPr>
              <a:t>Sisältää henkilöryhmän, ei vain yksilöitä </a:t>
            </a:r>
            <a:endParaRPr lang="fi-FI" dirty="0">
              <a:effectLst/>
            </a:endParaRPr>
          </a:p>
          <a:p>
            <a:endParaRPr lang="fi-FI" dirty="0"/>
          </a:p>
        </p:txBody>
      </p:sp>
      <p:sp>
        <p:nvSpPr>
          <p:cNvPr id="4" name="Slide Number Placeholder 3"/>
          <p:cNvSpPr>
            <a:spLocks noGrp="1"/>
          </p:cNvSpPr>
          <p:nvPr>
            <p:ph type="sldNum" sz="quarter" idx="10"/>
          </p:nvPr>
        </p:nvSpPr>
        <p:spPr/>
        <p:txBody>
          <a:bodyPr/>
          <a:lstStyle/>
          <a:p>
            <a:fld id="{88F0EC2C-E6BA-F248-9EDA-113245C923E1}" type="slidenum">
              <a:rPr lang="en-US" smtClean="0"/>
              <a:t>25</a:t>
            </a:fld>
            <a:endParaRPr lang="fi-FI"/>
          </a:p>
        </p:txBody>
      </p:sp>
    </p:spTree>
    <p:extLst>
      <p:ext uri="{BB962C8B-B14F-4D97-AF65-F5344CB8AC3E}">
        <p14:creationId xmlns:p14="http://schemas.microsoft.com/office/powerpoint/2010/main" val="260032249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i-FI" b="1" u="sng" dirty="0"/>
              <a:t>Copyright 2017: </a:t>
            </a:r>
          </a:p>
          <a:p>
            <a:r>
              <a:rPr lang="fi-FI" sz="1200" kern="1200" dirty="0">
                <a:solidFill>
                  <a:schemeClr val="tx1"/>
                </a:solidFill>
                <a:effectLst/>
                <a:latin typeface="+mn-lt"/>
              </a:rPr>
              <a:t>Tämä esitys on lisensoitu, ei myyty. Et voi kopioida, soveltaa, muokata, käyttää jälkiperäisteoksien valmistamiseen, levittää, julkisesti näyttää, myydä tai käyttää tätä sisältöä kaupallisiin tarkoituksiin ilman Microsoft Corporationin nimenomaista kirjallista lupaa. </a:t>
            </a:r>
          </a:p>
          <a:p>
            <a:r>
              <a:rPr lang="fi-FI" sz="1200" kern="1200" dirty="0">
                <a:solidFill>
                  <a:schemeClr val="tx1"/>
                </a:solidFill>
                <a:effectLst/>
                <a:latin typeface="+mn-lt"/>
              </a:rPr>
              <a:t> </a:t>
            </a:r>
          </a:p>
          <a:p>
            <a:r>
              <a:rPr lang="fi-FI" sz="1200" kern="1200" dirty="0">
                <a:solidFill>
                  <a:schemeClr val="tx1"/>
                </a:solidFill>
                <a:effectLst/>
                <a:latin typeface="+mn-lt"/>
              </a:rPr>
              <a:t>Tämä esitys toimitetaan sellaisenaan. Microsoft ei myönnä minkäänlaisia suoria tai epäsuoria takuita.  Tämän esityksen tietoja ja näkemyksiä, kuten URL-osoitteita ja muita Internetin sivustoviittauksia, saatetaan muuttaa asiasta erikseen ilmoittamatta.  </a:t>
            </a:r>
          </a:p>
          <a:p>
            <a:r>
              <a:rPr lang="fi-FI" sz="1200" kern="1200" dirty="0">
                <a:solidFill>
                  <a:schemeClr val="tx1"/>
                </a:solidFill>
                <a:effectLst/>
                <a:latin typeface="+mn-lt"/>
              </a:rPr>
              <a:t> </a:t>
            </a:r>
          </a:p>
          <a:p>
            <a:r>
              <a:rPr lang="fi-FI" sz="1200" kern="1200" dirty="0">
                <a:solidFill>
                  <a:schemeClr val="tx1"/>
                </a:solidFill>
                <a:effectLst/>
                <a:latin typeface="+mn-lt"/>
              </a:rPr>
              <a:t>Tietyt esityksessä kuvatut esimerkit ovat kuvitteellisia ja tarjottu vain kuvitustarkoituksessa.  Mahdolliset yhteydet tai viittaukset todellisiin kohteisiin ovat tahattomia. </a:t>
            </a:r>
          </a:p>
          <a:p>
            <a:r>
              <a:rPr lang="fi-FI" sz="1200" kern="1200" dirty="0">
                <a:solidFill>
                  <a:schemeClr val="tx1"/>
                </a:solidFill>
                <a:effectLst/>
                <a:latin typeface="+mn-lt"/>
              </a:rPr>
              <a:t> </a:t>
            </a:r>
          </a:p>
          <a:p>
            <a:r>
              <a:rPr lang="fi-FI" sz="1200" kern="1200" dirty="0">
                <a:solidFill>
                  <a:schemeClr val="tx1"/>
                </a:solidFill>
                <a:effectLst/>
                <a:latin typeface="+mn-lt"/>
              </a:rPr>
              <a:t>Tätä esitystä voi käyttää henkilökohtaiseen käyttöön ja opetustilanteissa osana Code.orgin tapahtumia ja muita koodaustapahtumia.  Tämä esitys ei anna sinulle mitään laillisia oikeuksia minkään Microsoftin tuotteen immateriaalioikeuksiin.  </a:t>
            </a:r>
          </a:p>
          <a:p>
            <a:r>
              <a:rPr lang="fi-FI" sz="1200" kern="1200" dirty="0">
                <a:solidFill>
                  <a:schemeClr val="tx1"/>
                </a:solidFill>
                <a:effectLst/>
                <a:latin typeface="+mn-lt"/>
              </a:rPr>
              <a:t> </a:t>
            </a:r>
          </a:p>
          <a:p>
            <a:r>
              <a:rPr lang="fi-FI" sz="1200" kern="1200" dirty="0">
                <a:solidFill>
                  <a:schemeClr val="tx1"/>
                </a:solidFill>
                <a:effectLst/>
                <a:latin typeface="+mn-lt"/>
              </a:rPr>
              <a:t>Microsoft ja osoitteessa </a:t>
            </a:r>
            <a:r>
              <a:rPr lang="fi-FI" sz="1200" kern="1200" dirty="0">
                <a:solidFill>
                  <a:schemeClr val="tx1"/>
                </a:solidFill>
                <a:effectLst/>
                <a:latin typeface="+mn-lt"/>
                <a:hlinkClick r:id="rId3"/>
              </a:rPr>
              <a:t>http://www.microsoft.com/en-us/legal/intellectualproperty/trademarks/en-us.aspx </a:t>
            </a:r>
            <a:r>
              <a:rPr lang="fi-FI" sz="1200" kern="1200" dirty="0">
                <a:solidFill>
                  <a:schemeClr val="tx1"/>
                </a:solidFill>
                <a:effectLst/>
                <a:latin typeface="+mn-lt"/>
              </a:rPr>
              <a:t> luetellut tavaramerkit ovat Microsoft-konsernin yritysten tavaramerkkejä.  Kaikki muut merkit kuuluvat omistajilleen.</a:t>
            </a:r>
          </a:p>
          <a:p>
            <a:endParaRPr lang="fi-FI" b="1" u="sng" dirty="0"/>
          </a:p>
          <a:p>
            <a:pPr marL="0" marR="0" lvl="0" indent="0" algn="l" defTabSz="713203" rtl="0" eaLnBrk="1" fontAlgn="auto" latinLnBrk="0" hangingPunct="1">
              <a:lnSpc>
                <a:spcPct val="100000"/>
              </a:lnSpc>
              <a:spcBef>
                <a:spcPts val="0"/>
              </a:spcBef>
              <a:spcAft>
                <a:spcPts val="0"/>
              </a:spcAft>
              <a:buClrTx/>
              <a:buSzTx/>
              <a:buFontTx/>
              <a:buNone/>
              <a:tabLst/>
              <a:defRPr/>
            </a:pPr>
            <a:r>
              <a:rPr kumimoji="0" lang="fi-FI" sz="1200" b="0" i="0" u="none" strike="noStrike" kern="1200" cap="none" spc="0" normalizeH="0" baseline="0" noProof="0" dirty="0">
                <a:ln>
                  <a:noFill/>
                </a:ln>
                <a:solidFill>
                  <a:prstClr val="black"/>
                </a:solidFill>
                <a:effectLst/>
                <a:uLnTx/>
                <a:uFillTx/>
                <a:latin typeface="+mn-lt"/>
              </a:rPr>
              <a:t>© Code.org, 2017. Code.org®, CODE-logo ja Hour of Code® ovat Code.orgin tavaramerkkejä.</a:t>
            </a:r>
            <a:endParaRPr kumimoji="0" lang="fi-FI" sz="1200" b="0" i="0" u="none" strike="noStrike" kern="1200" cap="none" spc="0" normalizeH="0" baseline="0" noProof="0" dirty="0">
              <a:ln>
                <a:noFill/>
              </a:ln>
              <a:solidFill>
                <a:prstClr val="white"/>
              </a:solidFill>
              <a:effectLst/>
              <a:uLnTx/>
              <a:uFillTx/>
              <a:latin typeface="Segoe UI Light" panose="020B0502040204020203" pitchFamily="34" charset="0"/>
              <a:ea typeface="Segoe Pro Light" charset="0"/>
              <a:cs typeface="Segoe UI Light" panose="020B0502040204020203" pitchFamily="34" charset="0"/>
            </a:endParaRPr>
          </a:p>
          <a:p>
            <a:pPr marL="0" marR="0" lvl="0" indent="0" algn="l" defTabSz="713203" rtl="0" eaLnBrk="1" fontAlgn="auto" latinLnBrk="0" hangingPunct="1">
              <a:lnSpc>
                <a:spcPct val="100000"/>
              </a:lnSpc>
              <a:spcBef>
                <a:spcPts val="0"/>
              </a:spcBef>
              <a:spcAft>
                <a:spcPts val="0"/>
              </a:spcAft>
              <a:buClrTx/>
              <a:buSzTx/>
              <a:buFontTx/>
              <a:buNone/>
              <a:tabLst/>
              <a:defRPr/>
            </a:pPr>
            <a:endParaRPr kumimoji="0" lang="fi-FI" sz="1200" b="0" i="0" u="none" strike="noStrike" kern="1200" cap="none" spc="0" normalizeH="0" baseline="0" noProof="0" dirty="0">
              <a:ln>
                <a:noFill/>
              </a:ln>
              <a:solidFill>
                <a:prstClr val="white"/>
              </a:solidFill>
              <a:effectLst/>
              <a:uLnTx/>
              <a:uFillTx/>
              <a:latin typeface="Segoe UI Light" panose="020B0502040204020203" pitchFamily="34" charset="0"/>
              <a:ea typeface="Segoe Pro Light" charset="0"/>
              <a:cs typeface="Segoe UI Light" panose="020B0502040204020203" pitchFamily="34" charset="0"/>
            </a:endParaRPr>
          </a:p>
          <a:p>
            <a:pPr marL="0" marR="0" lvl="0" indent="0" algn="l" defTabSz="713203" rtl="0" eaLnBrk="1" fontAlgn="auto" latinLnBrk="0" hangingPunct="1">
              <a:lnSpc>
                <a:spcPct val="100000"/>
              </a:lnSpc>
              <a:spcBef>
                <a:spcPts val="0"/>
              </a:spcBef>
              <a:spcAft>
                <a:spcPts val="0"/>
              </a:spcAft>
              <a:buClrTx/>
              <a:buSzTx/>
              <a:buFontTx/>
              <a:buNone/>
              <a:tabLst/>
              <a:defRPr/>
            </a:pPr>
            <a:r>
              <a:rPr kumimoji="0" lang="fi-FI" sz="1200" b="0" i="0" u="none" strike="noStrike" kern="1200" cap="none" spc="0" normalizeH="0" baseline="0" noProof="0" dirty="0">
                <a:ln>
                  <a:noFill/>
                </a:ln>
                <a:solidFill>
                  <a:prstClr val="black"/>
                </a:solidFill>
                <a:effectLst/>
                <a:uLnTx/>
                <a:uFillTx/>
                <a:latin typeface="+mn-lt"/>
              </a:rPr>
              <a:t>Mojang © 2017. Minecraft on Mojang AB:n tavaramerkki.</a:t>
            </a:r>
          </a:p>
          <a:p>
            <a:pPr marL="0" marR="0" lvl="0" indent="0" algn="l" defTabSz="713203" rtl="0" eaLnBrk="1" fontAlgn="auto" latinLnBrk="0" hangingPunct="1">
              <a:lnSpc>
                <a:spcPct val="100000"/>
              </a:lnSpc>
              <a:spcBef>
                <a:spcPts val="0"/>
              </a:spcBef>
              <a:spcAft>
                <a:spcPts val="0"/>
              </a:spcAft>
              <a:buClrTx/>
              <a:buSzTx/>
              <a:buFontTx/>
              <a:buNone/>
              <a:tabLst/>
              <a:defRPr/>
            </a:pPr>
            <a:endParaRPr kumimoji="0" lang="fi-FI" sz="1200" b="0" i="0" u="none" strike="noStrike" kern="1200" cap="none" spc="0" normalizeH="0" baseline="0" noProof="0" dirty="0">
              <a:ln>
                <a:noFill/>
              </a:ln>
              <a:solidFill>
                <a:prstClr val="white"/>
              </a:solidFill>
              <a:effectLst/>
              <a:uLnTx/>
              <a:uFillTx/>
              <a:latin typeface="Segoe UI Light" panose="020B0502040204020203" pitchFamily="34" charset="0"/>
              <a:ea typeface="Segoe Pro Light" charset="0"/>
              <a:cs typeface="Segoe UI Light" panose="020B0502040204020203" pitchFamily="34" charset="0"/>
            </a:endParaRPr>
          </a:p>
          <a:p>
            <a:pPr marL="0" marR="0" lvl="0" indent="0" algn="l" defTabSz="713203" rtl="0" eaLnBrk="1" fontAlgn="auto" latinLnBrk="0" hangingPunct="1">
              <a:lnSpc>
                <a:spcPct val="100000"/>
              </a:lnSpc>
              <a:spcBef>
                <a:spcPts val="0"/>
              </a:spcBef>
              <a:spcAft>
                <a:spcPts val="0"/>
              </a:spcAft>
              <a:buClrTx/>
              <a:buSzTx/>
              <a:buFontTx/>
              <a:buNone/>
              <a:tabLst/>
              <a:defRPr/>
            </a:pPr>
            <a:r>
              <a:rPr kumimoji="0" lang="fi-FI" sz="1200" b="0" i="0" u="none" strike="noStrike" kern="1200" cap="none" spc="0" normalizeH="0" baseline="0" noProof="0" dirty="0">
                <a:ln>
                  <a:noFill/>
                </a:ln>
                <a:solidFill>
                  <a:prstClr val="black"/>
                </a:solidFill>
                <a:effectLst/>
                <a:uLnTx/>
                <a:uFillTx/>
                <a:latin typeface="+mn-lt"/>
              </a:rPr>
              <a:t>© 2017 Microsoft Corporation. Kaikki oikeudet pidätetään.</a:t>
            </a:r>
          </a:p>
        </p:txBody>
      </p:sp>
      <p:sp>
        <p:nvSpPr>
          <p:cNvPr id="4" name="Slide Number Placeholder 3"/>
          <p:cNvSpPr>
            <a:spLocks noGrp="1"/>
          </p:cNvSpPr>
          <p:nvPr>
            <p:ph type="sldNum" sz="quarter" idx="10"/>
          </p:nvPr>
        </p:nvSpPr>
        <p:spPr/>
        <p:txBody>
          <a:bodyPr/>
          <a:lstStyle/>
          <a:p>
            <a:pPr marL="0" marR="0" lvl="0" indent="0" algn="r" defTabSz="713203" rtl="0" eaLnBrk="1" fontAlgn="auto" latinLnBrk="0" hangingPunct="1">
              <a:lnSpc>
                <a:spcPct val="100000"/>
              </a:lnSpc>
              <a:spcBef>
                <a:spcPts val="0"/>
              </a:spcBef>
              <a:spcAft>
                <a:spcPts val="0"/>
              </a:spcAft>
              <a:buClrTx/>
              <a:buSzTx/>
              <a:buFontTx/>
              <a:buNone/>
              <a:tabLst/>
              <a:defRPr/>
            </a:pPr>
            <a:fld id="{88F0EC2C-E6BA-F248-9EDA-113245C923E1}"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713203"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878812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i-FI" b="1" u="sng" dirty="0"/>
              <a:t>JUONTOTEKSTIMALLI:</a:t>
            </a:r>
          </a:p>
          <a:p>
            <a:endParaRPr lang="fi-FI" b="1" u="sng" dirty="0"/>
          </a:p>
          <a:p>
            <a:r>
              <a:rPr lang="fi-FI" b="0" u="none" dirty="0"/>
              <a:t>”Kun kuulette sanan ’koodaus’, mitä tulee mieleenne? Miettikää jonkin aikaa, mitä koodaus tuo mieleenne.”</a:t>
            </a:r>
          </a:p>
          <a:p>
            <a:endParaRPr lang="fi-FI" b="0" u="none" baseline="0" dirty="0"/>
          </a:p>
          <a:p>
            <a:r>
              <a:rPr lang="fi-FI" b="0" u="none" baseline="0" dirty="0"/>
              <a:t>[rohkaisee keskusteluun]</a:t>
            </a:r>
          </a:p>
          <a:p>
            <a:endParaRPr lang="fi-FI" b="0" u="none"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fi-FI" b="0" u="none" dirty="0"/>
              <a:t>”Katsotaan lyhyt video, joka näyttää, kuinka suosituksi koodaus on tullut ja kuinka moni teidänlaisenne nuori on sitä kokeillut!”</a:t>
            </a:r>
          </a:p>
          <a:p>
            <a:pPr marL="0" marR="0" indent="0" algn="l" defTabSz="914400" rtl="0" eaLnBrk="1" fontAlgn="auto" latinLnBrk="0" hangingPunct="1">
              <a:lnSpc>
                <a:spcPct val="100000"/>
              </a:lnSpc>
              <a:spcBef>
                <a:spcPts val="0"/>
              </a:spcBef>
              <a:spcAft>
                <a:spcPts val="0"/>
              </a:spcAft>
              <a:buClrTx/>
              <a:buSzTx/>
              <a:buFontTx/>
              <a:buNone/>
              <a:tabLst/>
              <a:defRPr/>
            </a:pPr>
            <a:endParaRPr lang="fi-FI" b="1" u="sng" dirty="0"/>
          </a:p>
          <a:p>
            <a:pPr marL="0" marR="0" indent="0" algn="l" defTabSz="914400" rtl="0" eaLnBrk="1" fontAlgn="auto" latinLnBrk="0" hangingPunct="1">
              <a:lnSpc>
                <a:spcPct val="100000"/>
              </a:lnSpc>
              <a:spcBef>
                <a:spcPts val="0"/>
              </a:spcBef>
              <a:spcAft>
                <a:spcPts val="0"/>
              </a:spcAft>
              <a:buClrTx/>
              <a:buSzTx/>
              <a:buFontTx/>
              <a:buNone/>
              <a:tabLst/>
              <a:defRPr/>
            </a:pPr>
            <a:r>
              <a:rPr lang="fi-FI" b="1" u="sng" dirty="0"/>
              <a:t>DIAN TAVOITE:</a:t>
            </a:r>
            <a:r>
              <a:rPr lang="fi-FI"/>
              <a:t> </a:t>
            </a:r>
          </a:p>
          <a:p>
            <a:pPr marL="0" marR="0" indent="0" algn="l" defTabSz="914400" rtl="0" eaLnBrk="1" fontAlgn="auto" latinLnBrk="0" hangingPunct="1">
              <a:lnSpc>
                <a:spcPct val="100000"/>
              </a:lnSpc>
              <a:spcBef>
                <a:spcPts val="0"/>
              </a:spcBef>
              <a:spcAft>
                <a:spcPts val="0"/>
              </a:spcAft>
              <a:buClrTx/>
              <a:buSzTx/>
              <a:buFontTx/>
              <a:buNone/>
              <a:tabLst/>
              <a:defRPr/>
            </a:pPr>
            <a:endParaRPr lang="fi-FI" b="0" u="none" baseline="0" dirty="0"/>
          </a:p>
          <a:p>
            <a:pPr>
              <a:defRPr/>
            </a:pPr>
            <a:r>
              <a:rPr lang="fi-FI"/>
              <a:t>Tavoite: keskustelun herättäminen ja nuorten ennakkokäsitysten luotaaminen koodauksesta.</a:t>
            </a:r>
            <a:r>
              <a:rPr lang="fi-FI" b="0" u="none" baseline="0" dirty="0"/>
              <a:t> Koodaamisesta ja tietojenkäsittelystä on olemassa muutamia yleisiä väärinkäsityksiä, kuten että ne sopivat vain matemaattisesti lahjakkaille, nörteille tai vain pojille.</a:t>
            </a:r>
            <a:r>
              <a:rPr lang="fi-FI"/>
              <a:t> </a:t>
            </a:r>
            <a:r>
              <a:rPr lang="fi-FI" kern="1200" dirty="0">
                <a:effectLst/>
                <a:latin typeface="+mn-lt"/>
              </a:rPr>
              <a:t>Seuraavissa dioissa korjaamme koodaukseen liittyviä väärinkäsityksiä, ennen kuin siirrymme opetusohjelmaan.</a:t>
            </a:r>
            <a:r>
              <a:rPr lang="fi-FI"/>
              <a:t> </a:t>
            </a:r>
            <a:endParaRPr lang="fi-FI" b="1" u="sng" dirty="0"/>
          </a:p>
          <a:p>
            <a:endParaRPr lang="fi-FI" b="1" dirty="0"/>
          </a:p>
          <a:p>
            <a:r>
              <a:rPr lang="fi-FI" b="1" u="sng" dirty="0"/>
              <a:t>HUOMAUTUS AVUSTAJALLE:</a:t>
            </a:r>
          </a:p>
          <a:p>
            <a:r>
              <a:rPr lang="fi-FI" b="0" u="none" dirty="0"/>
              <a:t>Ole varovainen, ettet vahvista stereotypioita korostamalla niitä. Kysy osallistujilta heidän mielipiteitään. Saatat yllättyä!</a:t>
            </a:r>
          </a:p>
          <a:p>
            <a:endParaRPr lang="fi-FI" b="0" u="none" dirty="0"/>
          </a:p>
          <a:p>
            <a:pPr marL="0" marR="0" lvl="0" indent="0" algn="l" defTabSz="914400" rtl="0" eaLnBrk="1" fontAlgn="auto" latinLnBrk="0" hangingPunct="1">
              <a:lnSpc>
                <a:spcPct val="100000"/>
              </a:lnSpc>
              <a:spcBef>
                <a:spcPts val="0"/>
              </a:spcBef>
              <a:spcAft>
                <a:spcPts val="0"/>
              </a:spcAft>
              <a:buClrTx/>
              <a:buSzTx/>
              <a:buFontTx/>
              <a:buNone/>
              <a:tabLst/>
              <a:defRPr/>
            </a:pPr>
            <a:r>
              <a:rPr lang="fi-FI" b="0" u="none" dirty="0"/>
              <a:t>”Ensiksi katsomme lyhyen videon, joka osoittaa, kuinka suosituksi koodaus on viime vuosina tullut ja kuinka moni teidänlaisenne nuori on sitä kokeillut!”</a:t>
            </a:r>
          </a:p>
        </p:txBody>
      </p:sp>
      <p:sp>
        <p:nvSpPr>
          <p:cNvPr id="4" name="Slide Number Placeholder 3"/>
          <p:cNvSpPr>
            <a:spLocks noGrp="1"/>
          </p:cNvSpPr>
          <p:nvPr>
            <p:ph type="sldNum" sz="quarter" idx="10"/>
          </p:nvPr>
        </p:nvSpPr>
        <p:spPr/>
        <p:txBody>
          <a:bodyPr/>
          <a:lstStyle/>
          <a:p>
            <a:fld id="{88F0EC2C-E6BA-F248-9EDA-113245C923E1}" type="slidenum">
              <a:rPr lang="en-US" smtClean="0"/>
              <a:t>3</a:t>
            </a:fld>
            <a:endParaRPr lang="fi-FI"/>
          </a:p>
        </p:txBody>
      </p:sp>
    </p:spTree>
    <p:extLst>
      <p:ext uri="{BB962C8B-B14F-4D97-AF65-F5344CB8AC3E}">
        <p14:creationId xmlns:p14="http://schemas.microsoft.com/office/powerpoint/2010/main" val="13476581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i-FI" b="1" u="sng" dirty="0"/>
              <a:t>DIAN TAVOITE:</a:t>
            </a:r>
            <a:r>
              <a:rPr lang="fi-FI" dirty="0"/>
              <a:t> </a:t>
            </a:r>
          </a:p>
          <a:p>
            <a:endParaRPr lang="fi-FI" b="1" u="sng" baseline="0" dirty="0"/>
          </a:p>
          <a:p>
            <a:r>
              <a:rPr lang="fi-FI" b="0" u="none" baseline="0" dirty="0"/>
              <a:t>Saada osallistujat innostumaan Hour of </a:t>
            </a:r>
            <a:r>
              <a:rPr lang="fi-FI" sz="1200" kern="1200" dirty="0">
                <a:solidFill>
                  <a:schemeClr val="tx1"/>
                </a:solidFill>
                <a:effectLst/>
                <a:latin typeface="+mn-lt"/>
              </a:rPr>
              <a:t>Code</a:t>
            </a:r>
            <a:r>
              <a:rPr lang="fi-FI" sz="1200" b="0" i="0" u="none" kern="1200" baseline="30000" dirty="0">
                <a:solidFill>
                  <a:schemeClr val="tx1"/>
                </a:solidFill>
                <a:effectLst/>
                <a:latin typeface="+mn-lt"/>
              </a:rPr>
              <a:t>TM</a:t>
            </a:r>
            <a:r>
              <a:rPr lang="fi-FI" b="0" u="none" baseline="0" dirty="0"/>
              <a:t> -opetusohjelmasta.</a:t>
            </a:r>
            <a:endParaRPr lang="fi-FI" b="1" u="sng" dirty="0"/>
          </a:p>
          <a:p>
            <a:endParaRPr lang="fi-FI" b="1" u="sng" dirty="0"/>
          </a:p>
          <a:p>
            <a:r>
              <a:rPr lang="fi-FI" b="1" u="sng" dirty="0"/>
              <a:t>TÄMÄN DIAN KUVAA KOSKEVAT OHJEET:</a:t>
            </a:r>
            <a:endParaRPr lang="fi-FI" sz="1200" u="sng" kern="1200" dirty="0">
              <a:solidFill>
                <a:schemeClr val="tx1"/>
              </a:solidFill>
              <a:effectLst/>
              <a:latin typeface="+mn-lt"/>
              <a:ea typeface="+mn-ea"/>
              <a:cs typeface="+mn-cs"/>
            </a:endParaRPr>
          </a:p>
          <a:p>
            <a:endParaRPr lang="fi-FI" sz="1200" kern="1200" dirty="0">
              <a:solidFill>
                <a:schemeClr val="tx1"/>
              </a:solidFill>
              <a:effectLst/>
              <a:latin typeface="+mn-lt"/>
              <a:ea typeface="+mn-ea"/>
              <a:cs typeface="+mn-cs"/>
            </a:endParaRPr>
          </a:p>
          <a:p>
            <a:r>
              <a:rPr lang="fi-FI" dirty="0"/>
              <a:t>Videon pitäisi käynnistyä automaattisesti. </a:t>
            </a:r>
          </a:p>
          <a:p>
            <a:endParaRPr lang="fi-FI" dirty="0"/>
          </a:p>
          <a:p>
            <a:pPr marL="0" marR="0" indent="0" algn="l" defTabSz="914400" rtl="0" eaLnBrk="1" fontAlgn="auto" latinLnBrk="0" hangingPunct="1">
              <a:lnSpc>
                <a:spcPct val="100000"/>
              </a:lnSpc>
              <a:spcBef>
                <a:spcPts val="0"/>
              </a:spcBef>
              <a:spcAft>
                <a:spcPts val="0"/>
              </a:spcAft>
              <a:buClrTx/>
              <a:buSzTx/>
              <a:buFontTx/>
              <a:buNone/>
              <a:tabLst/>
              <a:defRPr/>
            </a:pPr>
            <a:r>
              <a:rPr lang="fi-FI" sz="1200" kern="1200" dirty="0">
                <a:solidFill>
                  <a:schemeClr val="tx1"/>
                </a:solidFill>
                <a:effectLst/>
                <a:latin typeface="+mn-lt"/>
              </a:rPr>
              <a:t>Jos haluat vaihtaa kielen tai tekstityksen, sen voi tehdä alla olevasta linkistä napsauttamalla videon oikeassa alakulmassa olevaa Asetukset-kuvaketta (hammaspyörä). Jos toimit näin, linkki täytyy ehkä upottaa diaan uudelleen:  https://www.youtube.com/watch?t=1&amp;v=2DxWIxec6yo</a:t>
            </a:r>
            <a:endParaRPr lang="fi-FI" dirty="0"/>
          </a:p>
          <a:p>
            <a:endParaRPr lang="fi-FI" dirty="0"/>
          </a:p>
          <a:p>
            <a:pPr marL="0" marR="0" lvl="0" indent="0" algn="l" defTabSz="914400" rtl="0" eaLnBrk="1" fontAlgn="auto" latinLnBrk="0" hangingPunct="1">
              <a:lnSpc>
                <a:spcPct val="100000"/>
              </a:lnSpc>
              <a:spcBef>
                <a:spcPts val="0"/>
              </a:spcBef>
              <a:spcAft>
                <a:spcPts val="0"/>
              </a:spcAft>
              <a:buClrTx/>
              <a:buSzTx/>
              <a:buFontTx/>
              <a:buNone/>
              <a:tabLst/>
              <a:defRPr/>
            </a:pPr>
            <a:r>
              <a:rPr lang="fi-FI" sz="1200" kern="1200" dirty="0">
                <a:solidFill>
                  <a:schemeClr val="tx1"/>
                </a:solidFill>
                <a:effectLst/>
                <a:latin typeface="+mn-lt"/>
              </a:rPr>
              <a:t>Lisää videoita on osoitteessa code.org, ja niitä voi vaihtaa, jos haluat välittää yleisöllesi toisenlaisen viestin.</a:t>
            </a:r>
          </a:p>
          <a:p>
            <a:endParaRPr lang="fi-FI" dirty="0"/>
          </a:p>
        </p:txBody>
      </p:sp>
      <p:sp>
        <p:nvSpPr>
          <p:cNvPr id="4" name="Slide Number Placeholder 3"/>
          <p:cNvSpPr>
            <a:spLocks noGrp="1"/>
          </p:cNvSpPr>
          <p:nvPr>
            <p:ph type="sldNum" sz="quarter" idx="10"/>
          </p:nvPr>
        </p:nvSpPr>
        <p:spPr/>
        <p:txBody>
          <a:bodyPr/>
          <a:lstStyle/>
          <a:p>
            <a:fld id="{88F0EC2C-E6BA-F248-9EDA-113245C923E1}" type="slidenum">
              <a:rPr lang="en-US" smtClean="0"/>
              <a:t>4</a:t>
            </a:fld>
            <a:endParaRPr lang="fi-FI"/>
          </a:p>
        </p:txBody>
      </p:sp>
    </p:spTree>
    <p:extLst>
      <p:ext uri="{BB962C8B-B14F-4D97-AF65-F5344CB8AC3E}">
        <p14:creationId xmlns:p14="http://schemas.microsoft.com/office/powerpoint/2010/main" val="27382173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i-FI" b="1" u="sng" dirty="0"/>
              <a:t>JUONTOTEKSTIMALLI:</a:t>
            </a:r>
          </a:p>
          <a:p>
            <a:pPr marL="0" marR="0" indent="0" algn="l" defTabSz="914400" rtl="0" eaLnBrk="1" fontAlgn="auto" latinLnBrk="0" hangingPunct="1">
              <a:lnSpc>
                <a:spcPct val="100000"/>
              </a:lnSpc>
              <a:spcBef>
                <a:spcPts val="0"/>
              </a:spcBef>
              <a:spcAft>
                <a:spcPts val="0"/>
              </a:spcAft>
              <a:buClrTx/>
              <a:buSzTx/>
              <a:buFontTx/>
              <a:buNone/>
              <a:tabLst/>
              <a:defRPr/>
            </a:pPr>
            <a:endParaRPr lang="fi-FI" b="1" u="sng" dirty="0"/>
          </a:p>
          <a:p>
            <a:pPr marL="0" marR="0" indent="0" algn="l" defTabSz="914400" rtl="0" eaLnBrk="1" fontAlgn="auto" latinLnBrk="0" hangingPunct="1">
              <a:lnSpc>
                <a:spcPct val="100000"/>
              </a:lnSpc>
              <a:spcBef>
                <a:spcPts val="0"/>
              </a:spcBef>
              <a:spcAft>
                <a:spcPts val="0"/>
              </a:spcAft>
              <a:buClrTx/>
              <a:buSzTx/>
              <a:buFontTx/>
              <a:buNone/>
              <a:tabLst/>
              <a:defRPr/>
            </a:pPr>
            <a:r>
              <a:rPr lang="fi-FI" b="0" u="none" dirty="0"/>
              <a:t>”Puhutaan nyt siitä, mitä koodaus </a:t>
            </a:r>
            <a:r>
              <a:rPr lang="fi-FI" b="0" i="1" u="none" dirty="0"/>
              <a:t>ei ole</a:t>
            </a:r>
            <a:r>
              <a:rPr lang="fi-FI" b="0" i="0" u="none" dirty="0"/>
              <a:t>.</a:t>
            </a:r>
            <a:r>
              <a:rPr lang="fi-FI" b="0" u="none" dirty="0"/>
              <a:t> Koodaus ei ole jotakin, mikä on tehtävä yksin. Eikä se ole niin vaikeaa kuin voisi ajatella!”</a:t>
            </a:r>
            <a:endParaRPr lang="fi-FI" b="1" u="sng" dirty="0"/>
          </a:p>
          <a:p>
            <a:endParaRPr lang="fi-FI" b="1" u="sng" dirty="0"/>
          </a:p>
          <a:p>
            <a:r>
              <a:rPr lang="fi-FI" b="1" u="sng" dirty="0"/>
              <a:t>DIAN TAVOITE: </a:t>
            </a:r>
          </a:p>
          <a:p>
            <a:endParaRPr lang="fi-FI" sz="1200" kern="1200" dirty="0">
              <a:solidFill>
                <a:schemeClr val="tx1"/>
              </a:solidFill>
              <a:effectLst/>
              <a:latin typeface="+mn-lt"/>
              <a:ea typeface="+mn-ea"/>
              <a:cs typeface="+mn-cs"/>
            </a:endParaRPr>
          </a:p>
          <a:p>
            <a:r>
              <a:rPr lang="fi-FI" sz="1200" kern="1200" dirty="0">
                <a:solidFill>
                  <a:schemeClr val="tx1"/>
                </a:solidFill>
                <a:effectLst/>
                <a:latin typeface="+mn-lt"/>
              </a:rPr>
              <a:t>Diojen 5–8 tarkoitus on rikkoa 11–14-vuotiaiden nuorten ennakkokäsityksiä koodarien ulkonäöstä ja siitä, mistä koodauksessa on oikeasti kyse. Haluamme todella auttaa nuoria rikkomaan ennakkokäsityksensä näyttämällä, mitä koodaus ei ole: </a:t>
            </a:r>
            <a:endParaRPr lang="fi-FI" dirty="0"/>
          </a:p>
          <a:p>
            <a:pPr marL="628650" lvl="1" indent="-171450">
              <a:buFont typeface="Arial"/>
              <a:buChar char="•"/>
            </a:pPr>
            <a:r>
              <a:rPr lang="fi-FI" sz="1200" kern="1200" dirty="0">
                <a:solidFill>
                  <a:schemeClr val="tx1"/>
                </a:solidFill>
                <a:effectLst/>
                <a:latin typeface="+mn-lt"/>
              </a:rPr>
              <a:t>Yksinäistä toimintaa </a:t>
            </a:r>
            <a:endParaRPr lang="fi-FI" dirty="0">
              <a:effectLst/>
            </a:endParaRPr>
          </a:p>
          <a:p>
            <a:pPr marL="628650" lvl="1" indent="-171450">
              <a:buFont typeface="Arial"/>
              <a:buChar char="•"/>
            </a:pPr>
            <a:r>
              <a:rPr lang="fi-FI" sz="1200" kern="1200" dirty="0">
                <a:solidFill>
                  <a:schemeClr val="tx1"/>
                </a:solidFill>
                <a:effectLst/>
                <a:latin typeface="+mn-lt"/>
              </a:rPr>
              <a:t>Miehille kuuluvaa toimintaa </a:t>
            </a:r>
            <a:endParaRPr lang="fi-FI" dirty="0">
              <a:effectLst/>
            </a:endParaRPr>
          </a:p>
          <a:p>
            <a:pPr marL="628650" lvl="1" indent="-171450">
              <a:buFont typeface="Arial"/>
              <a:buChar char="•"/>
            </a:pPr>
            <a:r>
              <a:rPr lang="fi-FI" sz="1200" kern="1200" dirty="0">
                <a:solidFill>
                  <a:schemeClr val="tx1"/>
                </a:solidFill>
                <a:effectLst/>
                <a:latin typeface="+mn-lt"/>
              </a:rPr>
              <a:t>Vain nörteille</a:t>
            </a:r>
            <a:endParaRPr lang="fi-FI" dirty="0">
              <a:effectLst/>
            </a:endParaRPr>
          </a:p>
          <a:p>
            <a:pPr marL="628650" lvl="1" indent="-171450">
              <a:buFont typeface="Arial"/>
              <a:buChar char="•"/>
            </a:pPr>
            <a:r>
              <a:rPr lang="fi-FI" sz="1200" kern="1200" dirty="0">
                <a:solidFill>
                  <a:schemeClr val="tx1"/>
                </a:solidFill>
                <a:effectLst/>
                <a:latin typeface="+mn-lt"/>
              </a:rPr>
              <a:t>Tarkoitettu vain niille, jotka ovat hyviä matematiikassa </a:t>
            </a:r>
            <a:endParaRPr lang="fi-FI" dirty="0">
              <a:effectLst/>
            </a:endParaRPr>
          </a:p>
          <a:p>
            <a:pPr marL="628650" lvl="1" indent="-171450">
              <a:buFont typeface="Arial"/>
              <a:buChar char="•"/>
            </a:pPr>
            <a:r>
              <a:rPr lang="fi-FI" sz="1200" kern="1200" dirty="0">
                <a:solidFill>
                  <a:schemeClr val="tx1"/>
                </a:solidFill>
                <a:effectLst/>
                <a:latin typeface="+mn-lt"/>
              </a:rPr>
              <a:t>Tarkoitettu vain niille, jotka haluat tehdä tietokoneohjelmia </a:t>
            </a:r>
          </a:p>
          <a:p>
            <a:endParaRPr lang="fi-FI" b="1" dirty="0"/>
          </a:p>
        </p:txBody>
      </p:sp>
      <p:sp>
        <p:nvSpPr>
          <p:cNvPr id="4" name="Slide Number Placeholder 3"/>
          <p:cNvSpPr>
            <a:spLocks noGrp="1"/>
          </p:cNvSpPr>
          <p:nvPr>
            <p:ph type="sldNum" sz="quarter" idx="10"/>
          </p:nvPr>
        </p:nvSpPr>
        <p:spPr/>
        <p:txBody>
          <a:bodyPr/>
          <a:lstStyle/>
          <a:p>
            <a:fld id="{88F0EC2C-E6BA-F248-9EDA-113245C923E1}" type="slidenum">
              <a:rPr lang="en-US" smtClean="0"/>
              <a:t>5</a:t>
            </a:fld>
            <a:endParaRPr lang="fi-FI"/>
          </a:p>
        </p:txBody>
      </p:sp>
    </p:spTree>
    <p:extLst>
      <p:ext uri="{BB962C8B-B14F-4D97-AF65-F5344CB8AC3E}">
        <p14:creationId xmlns:p14="http://schemas.microsoft.com/office/powerpoint/2010/main" val="2075371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i-FI" b="1" u="sng" dirty="0"/>
              <a:t>JUONTOTEKSTIMALLI:</a:t>
            </a:r>
          </a:p>
          <a:p>
            <a:pPr marL="0" marR="0" indent="0" algn="l" defTabSz="914400" rtl="0" eaLnBrk="1" fontAlgn="auto" latinLnBrk="0" hangingPunct="1">
              <a:lnSpc>
                <a:spcPct val="100000"/>
              </a:lnSpc>
              <a:spcBef>
                <a:spcPts val="0"/>
              </a:spcBef>
              <a:spcAft>
                <a:spcPts val="0"/>
              </a:spcAft>
              <a:buClrTx/>
              <a:buSzTx/>
              <a:buFontTx/>
              <a:buNone/>
              <a:tabLst/>
              <a:defRPr/>
            </a:pPr>
            <a:endParaRPr lang="fi-FI" b="1" u="sng" dirty="0"/>
          </a:p>
          <a:p>
            <a:pPr>
              <a:defRPr/>
            </a:pPr>
            <a:r>
              <a:rPr lang="fi-FI" dirty="0"/>
              <a:t>”Koodaaminen ei myöskään ole yksinäistä koneen ääressä istumista tuntikaupalla</a:t>
            </a:r>
            <a:r>
              <a:rPr lang="fi-FI" b="0" u="none" dirty="0"/>
              <a:t>! Monenlaisista ihmisistä koostuvat koodaajatiimit saavat aikaan parempia ratkaisuja ja parempia ohjelmistotuotteita.”</a:t>
            </a:r>
            <a:r>
              <a:rPr lang="fi-FI" dirty="0"/>
              <a:t> </a:t>
            </a:r>
            <a:endParaRPr lang="fi-FI" b="1" u="sng" dirty="0"/>
          </a:p>
          <a:p>
            <a:pPr marL="0" marR="0" indent="0" algn="l" defTabSz="914400" rtl="0" eaLnBrk="1" fontAlgn="auto" latinLnBrk="0" hangingPunct="1">
              <a:lnSpc>
                <a:spcPct val="100000"/>
              </a:lnSpc>
              <a:spcBef>
                <a:spcPts val="0"/>
              </a:spcBef>
              <a:spcAft>
                <a:spcPts val="0"/>
              </a:spcAft>
              <a:buClrTx/>
              <a:buSzTx/>
              <a:buFontTx/>
              <a:buNone/>
              <a:tabLst/>
              <a:defRPr/>
            </a:pPr>
            <a:endParaRPr lang="fi-FI" b="0" i="0" u="none" dirty="0"/>
          </a:p>
          <a:p>
            <a:r>
              <a:rPr lang="fi-FI" b="1" u="sng" dirty="0"/>
              <a:t>DIAN TAVOITE: </a:t>
            </a:r>
          </a:p>
          <a:p>
            <a:endParaRPr lang="fi-FI" b="1" u="sng" dirty="0"/>
          </a:p>
          <a:p>
            <a:pPr marL="0" marR="0" lvl="0" indent="0" algn="l" defTabSz="914400" rtl="0" eaLnBrk="1" fontAlgn="auto" latinLnBrk="0" hangingPunct="1">
              <a:lnSpc>
                <a:spcPct val="100000"/>
              </a:lnSpc>
              <a:spcBef>
                <a:spcPts val="0"/>
              </a:spcBef>
              <a:spcAft>
                <a:spcPts val="0"/>
              </a:spcAft>
              <a:buClrTx/>
              <a:buSzTx/>
              <a:buFontTx/>
              <a:buNone/>
              <a:tabLst/>
              <a:defRPr/>
            </a:pPr>
            <a:r>
              <a:rPr lang="fi-FI" dirty="0"/>
              <a:t>Koodaaminen sopii kaikille. Monenlaisista ihmisistä koostuvat koodaajatiimit saavat aikaan parempia ohjelmistotuotteita.</a:t>
            </a:r>
          </a:p>
          <a:p>
            <a:endParaRPr lang="fi-FI" b="1" u="sng" dirty="0"/>
          </a:p>
        </p:txBody>
      </p:sp>
      <p:sp>
        <p:nvSpPr>
          <p:cNvPr id="4" name="Slide Number Placeholder 3"/>
          <p:cNvSpPr>
            <a:spLocks noGrp="1"/>
          </p:cNvSpPr>
          <p:nvPr>
            <p:ph type="sldNum" sz="quarter" idx="10"/>
          </p:nvPr>
        </p:nvSpPr>
        <p:spPr/>
        <p:txBody>
          <a:bodyPr/>
          <a:lstStyle/>
          <a:p>
            <a:fld id="{88F0EC2C-E6BA-F248-9EDA-113245C923E1}" type="slidenum">
              <a:rPr lang="en-US" smtClean="0"/>
              <a:t>6</a:t>
            </a:fld>
            <a:endParaRPr lang="fi-FI"/>
          </a:p>
        </p:txBody>
      </p:sp>
    </p:spTree>
    <p:extLst>
      <p:ext uri="{BB962C8B-B14F-4D97-AF65-F5344CB8AC3E}">
        <p14:creationId xmlns:p14="http://schemas.microsoft.com/office/powerpoint/2010/main" val="40274145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i-FI" b="1" u="sng" dirty="0"/>
              <a:t>JUONTOTEKSTIMALLI:</a:t>
            </a:r>
          </a:p>
          <a:p>
            <a:endParaRPr lang="fi-FI" b="1" u="sng" dirty="0"/>
          </a:p>
          <a:p>
            <a:r>
              <a:rPr lang="fi-FI" b="0" u="none" dirty="0"/>
              <a:t>”Ette ehkä tiedä, että koodauksesta on </a:t>
            </a:r>
            <a:r>
              <a:rPr lang="fi-FI" b="0" i="1" u="none" dirty="0"/>
              <a:t>itse asiassa</a:t>
            </a:r>
            <a:r>
              <a:rPr lang="fi-FI" b="0" i="0" u="none" dirty="0"/>
              <a:t> paljon hyötyä työpaikalla oleville kissanpojille...”</a:t>
            </a:r>
            <a:endParaRPr lang="fi-FI" b="1" u="sng" dirty="0"/>
          </a:p>
          <a:p>
            <a:endParaRPr lang="fi-FI" b="1" u="sng" dirty="0"/>
          </a:p>
          <a:p>
            <a:r>
              <a:rPr lang="fi-FI" b="1" u="sng" dirty="0"/>
              <a:t>DIAN TAVOITE:</a:t>
            </a:r>
            <a:endParaRPr lang="fi-FI" b="0" u="none" dirty="0"/>
          </a:p>
          <a:p>
            <a:endParaRPr lang="fi-FI" b="0" u="none" dirty="0"/>
          </a:p>
          <a:p>
            <a:pPr marL="0" marR="0" indent="0" algn="l" defTabSz="914400" rtl="0" eaLnBrk="1" fontAlgn="auto" latinLnBrk="0" hangingPunct="1">
              <a:lnSpc>
                <a:spcPct val="100000"/>
              </a:lnSpc>
              <a:spcBef>
                <a:spcPts val="0"/>
              </a:spcBef>
              <a:spcAft>
                <a:spcPts val="0"/>
              </a:spcAft>
              <a:buClrTx/>
              <a:buSzTx/>
              <a:buFontTx/>
              <a:buNone/>
              <a:tabLst/>
              <a:defRPr/>
            </a:pPr>
            <a:r>
              <a:rPr lang="fi-FI" b="0" u="none" dirty="0"/>
              <a:t>Ihmisten saaminen nauramaan. Tämä dia on vitsi ja tarkoitettu huvittamaan!</a:t>
            </a:r>
            <a:r>
              <a:rPr lang="fi-FI"/>
              <a:t> </a:t>
            </a:r>
            <a:endParaRPr lang="fi-FI" b="1" u="sng" dirty="0"/>
          </a:p>
          <a:p>
            <a:endParaRPr lang="fi-FI" b="1" dirty="0"/>
          </a:p>
          <a:p>
            <a:r>
              <a:rPr lang="fi-FI" b="1" u="sng" dirty="0"/>
              <a:t>TÄMÄN DIAN KUVAA KOSKEVAT OHJEET:</a:t>
            </a:r>
          </a:p>
          <a:p>
            <a:endParaRPr lang="fi-FI" sz="1200" b="1" u="sng" kern="1200" baseline="0" dirty="0">
              <a:solidFill>
                <a:schemeClr val="tx1"/>
              </a:solidFill>
              <a:effectLst/>
              <a:latin typeface="+mn-lt"/>
              <a:ea typeface="+mn-ea"/>
              <a:cs typeface="+mn-cs"/>
            </a:endParaRPr>
          </a:p>
          <a:p>
            <a:r>
              <a:rPr lang="fi-FI" sz="1200" b="0" u="none" kern="1200" baseline="0" dirty="0">
                <a:solidFill>
                  <a:schemeClr val="tx1"/>
                </a:solidFill>
                <a:effectLst/>
                <a:latin typeface="+mn-lt"/>
              </a:rPr>
              <a:t>Tässä diassa pitäisi olla pelkkä hassu kuva tai .gif-tiedosto, jonka tarkoitus on pitää yllä yleisön kiinnostusta. </a:t>
            </a:r>
            <a:endParaRPr lang="fi-FI" sz="1200" b="0" u="none" kern="1200" dirty="0">
              <a:solidFill>
                <a:schemeClr val="tx1"/>
              </a:solidFill>
              <a:effectLst/>
              <a:latin typeface="+mn-lt"/>
              <a:ea typeface="+mn-ea"/>
              <a:cs typeface="+mn-cs"/>
            </a:endParaRPr>
          </a:p>
          <a:p>
            <a:endParaRPr lang="fi-FI" dirty="0"/>
          </a:p>
        </p:txBody>
      </p:sp>
      <p:sp>
        <p:nvSpPr>
          <p:cNvPr id="4" name="Slide Number Placeholder 3"/>
          <p:cNvSpPr>
            <a:spLocks noGrp="1"/>
          </p:cNvSpPr>
          <p:nvPr>
            <p:ph type="sldNum" sz="quarter" idx="10"/>
          </p:nvPr>
        </p:nvSpPr>
        <p:spPr/>
        <p:txBody>
          <a:bodyPr/>
          <a:lstStyle/>
          <a:p>
            <a:fld id="{88F0EC2C-E6BA-F248-9EDA-113245C923E1}" type="slidenum">
              <a:rPr lang="en-US" smtClean="0"/>
              <a:t>7</a:t>
            </a:fld>
            <a:endParaRPr lang="fi-FI"/>
          </a:p>
        </p:txBody>
      </p:sp>
    </p:spTree>
    <p:extLst>
      <p:ext uri="{BB962C8B-B14F-4D97-AF65-F5344CB8AC3E}">
        <p14:creationId xmlns:p14="http://schemas.microsoft.com/office/powerpoint/2010/main" val="15861640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i-FI" b="1" u="sng" dirty="0"/>
              <a:t>JUONTOTEKSTIMALLI:</a:t>
            </a:r>
          </a:p>
          <a:p>
            <a:endParaRPr lang="fi-FI" b="1" u="sng" dirty="0"/>
          </a:p>
          <a:p>
            <a:r>
              <a:rPr lang="fi-FI" b="0" u="none" dirty="0"/>
              <a:t>”Leikkiä vain!”</a:t>
            </a:r>
          </a:p>
          <a:p>
            <a:endParaRPr lang="fi-FI" b="1" u="sng" dirty="0"/>
          </a:p>
          <a:p>
            <a:r>
              <a:rPr lang="fi-FI" b="1" u="sng" dirty="0"/>
              <a:t>DIAN TAVOITE:</a:t>
            </a:r>
          </a:p>
          <a:p>
            <a:endParaRPr lang="fi-FI" b="1" u="sng" dirty="0"/>
          </a:p>
          <a:p>
            <a:r>
              <a:rPr lang="fi-FI" b="0" u="none" dirty="0"/>
              <a:t>Osoittaa, että edellinen dia oli vitsi.</a:t>
            </a:r>
          </a:p>
          <a:p>
            <a:endParaRPr lang="fi-FI" b="1" dirty="0"/>
          </a:p>
        </p:txBody>
      </p:sp>
      <p:sp>
        <p:nvSpPr>
          <p:cNvPr id="4" name="Slide Number Placeholder 3"/>
          <p:cNvSpPr>
            <a:spLocks noGrp="1"/>
          </p:cNvSpPr>
          <p:nvPr>
            <p:ph type="sldNum" sz="quarter" idx="10"/>
          </p:nvPr>
        </p:nvSpPr>
        <p:spPr/>
        <p:txBody>
          <a:bodyPr/>
          <a:lstStyle/>
          <a:p>
            <a:fld id="{88F0EC2C-E6BA-F248-9EDA-113245C923E1}" type="slidenum">
              <a:rPr lang="en-US" smtClean="0"/>
              <a:t>8</a:t>
            </a:fld>
            <a:endParaRPr lang="fi-FI"/>
          </a:p>
        </p:txBody>
      </p:sp>
    </p:spTree>
    <p:extLst>
      <p:ext uri="{BB962C8B-B14F-4D97-AF65-F5344CB8AC3E}">
        <p14:creationId xmlns:p14="http://schemas.microsoft.com/office/powerpoint/2010/main" val="39488586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i-FI" b="1" u="sng" dirty="0"/>
              <a:t>JUONTOTEKSTIMALLI:</a:t>
            </a:r>
          </a:p>
          <a:p>
            <a:pPr marL="0" marR="0" indent="0" algn="l" defTabSz="914400" rtl="0" eaLnBrk="1" fontAlgn="auto" latinLnBrk="0" hangingPunct="1">
              <a:lnSpc>
                <a:spcPct val="100000"/>
              </a:lnSpc>
              <a:spcBef>
                <a:spcPts val="0"/>
              </a:spcBef>
              <a:spcAft>
                <a:spcPts val="0"/>
              </a:spcAft>
              <a:buClrTx/>
              <a:buSzTx/>
              <a:buFontTx/>
              <a:buNone/>
              <a:tabLst/>
              <a:defRPr/>
            </a:pPr>
            <a:endParaRPr lang="fi-FI" b="1" u="sng" dirty="0"/>
          </a:p>
          <a:p>
            <a:pPr marL="0" marR="0" indent="0" algn="l" defTabSz="914400" rtl="0" eaLnBrk="1" fontAlgn="auto" latinLnBrk="0" hangingPunct="1">
              <a:lnSpc>
                <a:spcPct val="100000"/>
              </a:lnSpc>
              <a:spcBef>
                <a:spcPts val="0"/>
              </a:spcBef>
              <a:spcAft>
                <a:spcPts val="0"/>
              </a:spcAft>
              <a:buClrTx/>
              <a:buSzTx/>
              <a:buFontTx/>
              <a:buNone/>
              <a:tabLst/>
              <a:defRPr/>
            </a:pPr>
            <a:r>
              <a:rPr lang="fi-FI" b="0" u="none" dirty="0"/>
              <a:t>”Puhutaan nyt siitä, mitä koodaus </a:t>
            </a:r>
            <a:r>
              <a:rPr lang="fi-FI" b="0" i="1" u="none" dirty="0"/>
              <a:t>todella</a:t>
            </a:r>
            <a:r>
              <a:rPr lang="fi-FI" b="0" i="0" u="none" dirty="0"/>
              <a:t> on.”</a:t>
            </a:r>
            <a:r>
              <a:rPr lang="fi-FI" b="0" u="none" dirty="0"/>
              <a:t> Ette ehkä tiedä sitä, mutta kyse on ryhmätyöstä ja siitä, että se on tarkoitettu pojille </a:t>
            </a:r>
            <a:r>
              <a:rPr lang="fi-FI" b="0" i="1" u="none" dirty="0"/>
              <a:t>ja</a:t>
            </a:r>
            <a:r>
              <a:rPr lang="fi-FI" b="0" i="0" u="none" dirty="0"/>
              <a:t> tytöille.”</a:t>
            </a:r>
            <a:endParaRPr lang="fi-FI" b="0" u="none" dirty="0"/>
          </a:p>
          <a:p>
            <a:endParaRPr lang="fi-FI" b="1" u="sng" dirty="0"/>
          </a:p>
          <a:p>
            <a:r>
              <a:rPr lang="fi-FI" b="1" u="sng" dirty="0"/>
              <a:t>DIAN TAVOITE:</a:t>
            </a:r>
          </a:p>
          <a:p>
            <a:endParaRPr lang="fi-FI" b="1" u="sng" dirty="0"/>
          </a:p>
          <a:p>
            <a:r>
              <a:rPr lang="fi-FI" sz="1200" b="0" i="0" u="none" kern="1200" dirty="0">
                <a:solidFill>
                  <a:schemeClr val="tx1"/>
                </a:solidFill>
                <a:effectLst/>
                <a:latin typeface="+mn-lt"/>
              </a:rPr>
              <a:t>Dioilla 9–12 näytämme</a:t>
            </a:r>
            <a:r>
              <a:rPr lang="fi-FI"/>
              <a:t> </a:t>
            </a:r>
            <a:r>
              <a:rPr lang="fi-FI" sz="1200" b="0" i="0" u="none" kern="1200" dirty="0">
                <a:solidFill>
                  <a:schemeClr val="tx1"/>
                </a:solidFill>
                <a:effectLst/>
                <a:latin typeface="+mn-lt"/>
              </a:rPr>
              <a:t>nuorille, miten hauskaa koodaus voi olla.</a:t>
            </a:r>
            <a:r>
              <a:rPr lang="fi-FI" sz="1200" kern="1200" dirty="0">
                <a:solidFill>
                  <a:schemeClr val="tx1"/>
                </a:solidFill>
                <a:effectLst/>
                <a:latin typeface="+mn-lt"/>
              </a:rPr>
              <a:t> Haluamme korostaa, että koodaus on </a:t>
            </a:r>
            <a:r>
              <a:rPr lang="fi-FI" sz="1200" b="1" i="0" u="none" kern="1200" dirty="0">
                <a:solidFill>
                  <a:schemeClr val="tx1"/>
                </a:solidFill>
                <a:effectLst/>
                <a:latin typeface="+mn-lt"/>
              </a:rPr>
              <a:t>tätä</a:t>
            </a:r>
            <a:r>
              <a:rPr lang="fi-FI" sz="1200" b="0" i="0" u="none" kern="1200" dirty="0">
                <a:solidFill>
                  <a:schemeClr val="tx1"/>
                </a:solidFill>
                <a:effectLst/>
                <a:latin typeface="+mn-lt"/>
              </a:rPr>
              <a:t>:</a:t>
            </a:r>
            <a:r>
              <a:rPr lang="fi-FI"/>
              <a:t> </a:t>
            </a:r>
            <a:endParaRPr lang="fi-FI" dirty="0">
              <a:effectLst/>
            </a:endParaRPr>
          </a:p>
          <a:p>
            <a:pPr marL="628650" lvl="1" indent="-171450">
              <a:buFont typeface="Arial"/>
              <a:buChar char="•"/>
            </a:pPr>
            <a:r>
              <a:rPr lang="fi-FI" sz="1200" kern="1200" dirty="0">
                <a:solidFill>
                  <a:schemeClr val="tx1"/>
                </a:solidFill>
                <a:effectLst/>
                <a:latin typeface="+mn-lt"/>
              </a:rPr>
              <a:t>Ryhmätyötä </a:t>
            </a:r>
            <a:endParaRPr lang="fi-FI" dirty="0">
              <a:effectLst/>
            </a:endParaRPr>
          </a:p>
          <a:p>
            <a:pPr marL="628650" lvl="1" indent="-171450">
              <a:buFont typeface="Arial"/>
              <a:buChar char="•"/>
            </a:pPr>
            <a:r>
              <a:rPr lang="fi-FI" sz="1200" kern="1200" dirty="0">
                <a:solidFill>
                  <a:schemeClr val="tx1"/>
                </a:solidFill>
                <a:effectLst/>
                <a:latin typeface="+mn-lt"/>
              </a:rPr>
              <a:t>Kaikki sukupuolet</a:t>
            </a:r>
            <a:endParaRPr lang="fi-FI" dirty="0">
              <a:effectLst/>
            </a:endParaRPr>
          </a:p>
          <a:p>
            <a:pPr marL="628650" lvl="1" indent="-171450">
              <a:buFont typeface="Arial"/>
              <a:buChar char="•"/>
            </a:pPr>
            <a:r>
              <a:rPr lang="fi-FI" sz="1200" kern="1200" dirty="0">
                <a:solidFill>
                  <a:schemeClr val="tx1"/>
                </a:solidFill>
                <a:effectLst/>
                <a:latin typeface="+mn-lt"/>
              </a:rPr>
              <a:t>Tarkoitettu introverteille ja ekstroverteille </a:t>
            </a:r>
            <a:endParaRPr lang="fi-FI" dirty="0">
              <a:effectLst/>
            </a:endParaRPr>
          </a:p>
          <a:p>
            <a:pPr marL="628650" lvl="1" indent="-171450">
              <a:buFont typeface="Arial"/>
              <a:buChar char="•"/>
            </a:pPr>
            <a:r>
              <a:rPr lang="fi-FI" sz="1200" kern="1200" dirty="0">
                <a:solidFill>
                  <a:schemeClr val="tx1"/>
                </a:solidFill>
                <a:effectLst/>
                <a:latin typeface="+mn-lt"/>
              </a:rPr>
              <a:t>Liittyy ongelmanratkaisuun; itse asiassa koodauksessa tarvitaan hyvin vähän matematiikkaa </a:t>
            </a:r>
            <a:endParaRPr lang="fi-FI" dirty="0">
              <a:effectLst/>
            </a:endParaRPr>
          </a:p>
          <a:p>
            <a:pPr marL="628650" lvl="1" indent="-171450">
              <a:buFont typeface="Arial"/>
              <a:buChar char="•"/>
            </a:pPr>
            <a:r>
              <a:rPr lang="fi-FI" sz="1200" kern="1200" dirty="0">
                <a:solidFill>
                  <a:schemeClr val="tx1"/>
                </a:solidFill>
                <a:effectLst/>
                <a:latin typeface="+mn-lt"/>
              </a:rPr>
              <a:t>Tarkoitettu ihmisille, jotka haluavat tietokoneiden avulla saada enemmän irti siitä, mistä he ovat kiinnostuneet </a:t>
            </a:r>
            <a:endParaRPr lang="fi-FI" dirty="0">
              <a:effectLst/>
            </a:endParaRPr>
          </a:p>
          <a:p>
            <a:endParaRPr lang="fi-FI" b="1" dirty="0"/>
          </a:p>
          <a:p>
            <a:r>
              <a:rPr lang="fi-FI" b="1" u="sng" dirty="0"/>
              <a:t>TÄMÄN DIAN KUVAA KOSKEVAT OHJEET:</a:t>
            </a:r>
            <a:endParaRPr lang="fi-FI" sz="1200" u="sng" kern="1200" dirty="0">
              <a:solidFill>
                <a:schemeClr val="tx1"/>
              </a:solidFill>
              <a:effectLst/>
              <a:latin typeface="+mn-lt"/>
              <a:ea typeface="+mn-ea"/>
              <a:cs typeface="+mn-cs"/>
            </a:endParaRPr>
          </a:p>
          <a:p>
            <a:endParaRPr lang="fi-FI" sz="1200" kern="1200" dirty="0">
              <a:solidFill>
                <a:schemeClr val="tx1"/>
              </a:solidFill>
              <a:effectLst/>
              <a:latin typeface="+mn-lt"/>
              <a:ea typeface="+mn-ea"/>
              <a:cs typeface="+mn-cs"/>
            </a:endParaRPr>
          </a:p>
          <a:p>
            <a:r>
              <a:rPr lang="fi-FI" sz="1200" kern="1200" dirty="0">
                <a:solidFill>
                  <a:schemeClr val="tx1"/>
                </a:solidFill>
                <a:effectLst/>
                <a:latin typeface="+mn-lt"/>
              </a:rPr>
              <a:t>Jos tämä kuva vaihdetaan, varmista, että se on seuraavien ehtojen mukainen: </a:t>
            </a:r>
            <a:endParaRPr lang="fi-FI" dirty="0"/>
          </a:p>
          <a:p>
            <a:pPr marL="628650" lvl="1" indent="-171450">
              <a:buFont typeface="Arial"/>
              <a:buChar char="•"/>
            </a:pPr>
            <a:r>
              <a:rPr lang="fi-FI" sz="1200" kern="1200" dirty="0">
                <a:solidFill>
                  <a:schemeClr val="tx1"/>
                </a:solidFill>
                <a:effectLst/>
                <a:latin typeface="+mn-lt"/>
              </a:rPr>
              <a:t>Sisältää teini-ikäisiä tai yläkouluikäisiä </a:t>
            </a:r>
          </a:p>
          <a:p>
            <a:pPr marL="628650" lvl="1" indent="-171450">
              <a:buFont typeface="Arial"/>
              <a:buChar char="•"/>
            </a:pPr>
            <a:r>
              <a:rPr lang="fi-FI" sz="1200" kern="1200" dirty="0">
                <a:solidFill>
                  <a:schemeClr val="tx1"/>
                </a:solidFill>
                <a:effectLst/>
                <a:latin typeface="+mn-lt"/>
              </a:rPr>
              <a:t>Näyttää, että osallistujilla on hauskaa teknologian parissa</a:t>
            </a:r>
            <a:endParaRPr lang="fi-FI" dirty="0">
              <a:effectLst/>
            </a:endParaRPr>
          </a:p>
          <a:p>
            <a:pPr marL="628650" lvl="1" indent="-171450">
              <a:buFont typeface="Arial"/>
              <a:buChar char="•"/>
            </a:pPr>
            <a:r>
              <a:rPr lang="fi-FI" sz="1200" kern="1200" dirty="0">
                <a:solidFill>
                  <a:schemeClr val="tx1"/>
                </a:solidFill>
                <a:effectLst/>
                <a:latin typeface="+mn-lt"/>
              </a:rPr>
              <a:t>Sisältää henkilöryhmän, ei vain yksilöitä </a:t>
            </a:r>
          </a:p>
          <a:p>
            <a:pPr marL="628650" marR="0" lvl="1" indent="-171450" algn="l" defTabSz="914400" rtl="0" eaLnBrk="1" fontAlgn="auto" latinLnBrk="0" hangingPunct="1">
              <a:lnSpc>
                <a:spcPct val="100000"/>
              </a:lnSpc>
              <a:spcBef>
                <a:spcPts val="0"/>
              </a:spcBef>
              <a:spcAft>
                <a:spcPts val="0"/>
              </a:spcAft>
              <a:buClrTx/>
              <a:buSzTx/>
              <a:buFont typeface="Arial"/>
              <a:buChar char="•"/>
              <a:tabLst/>
              <a:defRPr/>
            </a:pPr>
            <a:r>
              <a:rPr lang="fi-FI" sz="1200" kern="1200" dirty="0">
                <a:solidFill>
                  <a:schemeClr val="tx1"/>
                </a:solidFill>
                <a:effectLst/>
                <a:latin typeface="+mn-lt"/>
              </a:rPr>
              <a:t>Sisältää naispuolisia henkilöitä</a:t>
            </a:r>
            <a:endParaRPr lang="fi-FI" dirty="0">
              <a:effectLst/>
            </a:endParaRPr>
          </a:p>
          <a:p>
            <a:endParaRPr lang="fi-FI" sz="1200" kern="1200" dirty="0">
              <a:solidFill>
                <a:schemeClr val="tx1"/>
              </a:solidFill>
              <a:effectLst/>
              <a:latin typeface="+mn-lt"/>
              <a:ea typeface="+mn-ea"/>
              <a:cs typeface="+mn-cs"/>
            </a:endParaRPr>
          </a:p>
          <a:p>
            <a:endParaRPr lang="fi-FI" sz="1200" kern="1200" dirty="0">
              <a:solidFill>
                <a:schemeClr val="tx1"/>
              </a:solidFill>
              <a:effectLst/>
              <a:latin typeface="+mn-lt"/>
              <a:ea typeface="+mn-ea"/>
              <a:cs typeface="+mn-cs"/>
            </a:endParaRPr>
          </a:p>
          <a:p>
            <a:endParaRPr lang="fi-FI" dirty="0"/>
          </a:p>
        </p:txBody>
      </p:sp>
      <p:sp>
        <p:nvSpPr>
          <p:cNvPr id="4" name="Slide Number Placeholder 3"/>
          <p:cNvSpPr>
            <a:spLocks noGrp="1"/>
          </p:cNvSpPr>
          <p:nvPr>
            <p:ph type="sldNum" sz="quarter" idx="10"/>
          </p:nvPr>
        </p:nvSpPr>
        <p:spPr/>
        <p:txBody>
          <a:bodyPr/>
          <a:lstStyle/>
          <a:p>
            <a:fld id="{88F0EC2C-E6BA-F248-9EDA-113245C923E1}" type="slidenum">
              <a:rPr lang="en-US" smtClean="0"/>
              <a:t>9</a:t>
            </a:fld>
            <a:endParaRPr lang="fi-FI"/>
          </a:p>
        </p:txBody>
      </p:sp>
    </p:spTree>
    <p:extLst>
      <p:ext uri="{BB962C8B-B14F-4D97-AF65-F5344CB8AC3E}">
        <p14:creationId xmlns:p14="http://schemas.microsoft.com/office/powerpoint/2010/main" val="9125421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935302"/>
            <a:ext cx="6858000" cy="1989667"/>
          </a:xfrm>
        </p:spPr>
        <p:txBody>
          <a:bodyPr anchor="b"/>
          <a:lstStyle>
            <a:lvl1pPr algn="ctr">
              <a:defRPr sz="4500"/>
            </a:lvl1pPr>
          </a:lstStyle>
          <a:p>
            <a:r>
              <a:rPr lang="en-US"/>
              <a:t>Click to edit Master title style</a:t>
            </a:r>
            <a:endParaRPr lang="en-US" dirty="0"/>
          </a:p>
        </p:txBody>
      </p:sp>
      <p:sp>
        <p:nvSpPr>
          <p:cNvPr id="3" name="Subtitle 2"/>
          <p:cNvSpPr>
            <a:spLocks noGrp="1"/>
          </p:cNvSpPr>
          <p:nvPr>
            <p:ph type="subTitle" idx="1"/>
          </p:nvPr>
        </p:nvSpPr>
        <p:spPr>
          <a:xfrm>
            <a:off x="1143000" y="3001698"/>
            <a:ext cx="6858000" cy="137980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D19B59C-C004-5A44-B9CA-56741D3BB1DF}" type="datetime1">
              <a:rPr lang="en-US" smtClean="0"/>
              <a:t>11/2/2017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5633720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126A87D-8AFB-9D4F-8D56-1761F024AE1B}" type="datetime1">
              <a:rPr lang="en-US" smtClean="0"/>
              <a:t>11/2/2017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6058962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04271"/>
            <a:ext cx="1971675" cy="48431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04271"/>
            <a:ext cx="5800725" cy="484319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5BFA237-96DD-B14D-9ABA-F7681A8342CD}" type="datetime1">
              <a:rPr lang="en-US" smtClean="0"/>
              <a:t>11/2/2017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20783369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E5E533D-FE8A-294E-AED5-BA52B60DE48C}" type="datetime1">
              <a:rPr lang="en-US" smtClean="0"/>
              <a:t>11/2/2017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3394010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424782"/>
            <a:ext cx="7886700" cy="2377281"/>
          </a:xfrm>
        </p:spPr>
        <p:txBody>
          <a:bodyPr anchor="b"/>
          <a:lstStyle>
            <a:lvl1pPr>
              <a:defRPr sz="4500"/>
            </a:lvl1pPr>
          </a:lstStyle>
          <a:p>
            <a:r>
              <a:rPr lang="en-US"/>
              <a:t>Click to edit Master title style</a:t>
            </a:r>
            <a:endParaRPr lang="en-US" dirty="0"/>
          </a:p>
        </p:txBody>
      </p:sp>
      <p:sp>
        <p:nvSpPr>
          <p:cNvPr id="3" name="Text Placeholder 2"/>
          <p:cNvSpPr>
            <a:spLocks noGrp="1"/>
          </p:cNvSpPr>
          <p:nvPr>
            <p:ph type="body" idx="1"/>
          </p:nvPr>
        </p:nvSpPr>
        <p:spPr>
          <a:xfrm>
            <a:off x="623888" y="3824553"/>
            <a:ext cx="7886700" cy="1250156"/>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5A16C25-8D9F-824D-A099-76B21120BAD2}" type="datetime1">
              <a:rPr lang="en-US" smtClean="0"/>
              <a:t>11/2/2017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5967464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521354"/>
            <a:ext cx="3886200" cy="362611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521354"/>
            <a:ext cx="3886200" cy="362611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BC12BCF-67E0-1648-B4C3-2FAD8AC0B233}" type="datetime1">
              <a:rPr lang="en-US" smtClean="0"/>
              <a:t>11/2/2017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7691553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04271"/>
            <a:ext cx="7886700" cy="1104636"/>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400969"/>
            <a:ext cx="3868340" cy="686593"/>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2087563"/>
            <a:ext cx="3868340" cy="307049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400969"/>
            <a:ext cx="3887391" cy="686593"/>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2087563"/>
            <a:ext cx="3887391" cy="307049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935DDAC-65DB-234E-9294-8A49E7113294}" type="datetime1">
              <a:rPr lang="en-US" smtClean="0"/>
              <a:t>11/2/2017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14897953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08BFDCA-01B5-014B-A3F0-BB00078DC65D}" type="datetime1">
              <a:rPr lang="en-US" smtClean="0"/>
              <a:t>11/2/2017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14780188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F8CA397-6A2E-E94F-B8C4-DDF6AF0713D9}" type="datetime1">
              <a:rPr lang="en-US" smtClean="0"/>
              <a:t>11/2/2017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11191645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81000"/>
            <a:ext cx="2949178" cy="1333500"/>
          </a:xfrm>
        </p:spPr>
        <p:txBody>
          <a:bodyPr anchor="b"/>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3887391" y="822855"/>
            <a:ext cx="4629150" cy="4061354"/>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1714500"/>
            <a:ext cx="2949178" cy="317632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6B3C0862-0501-834F-846E-3C6395BB2B9E}" type="datetime1">
              <a:rPr lang="en-US" smtClean="0"/>
              <a:t>11/2/2017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21372315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81000"/>
            <a:ext cx="2949178" cy="1333500"/>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822855"/>
            <a:ext cx="4629150" cy="4061354"/>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629841" y="1714500"/>
            <a:ext cx="2949178" cy="317632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8BDBA573-475B-4B42-AD33-5C1A4303AB89}" type="datetime1">
              <a:rPr lang="en-US" smtClean="0"/>
              <a:t>11/2/2017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16400046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04271"/>
            <a:ext cx="7886700" cy="110463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521354"/>
            <a:ext cx="7886700" cy="362611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5296959"/>
            <a:ext cx="2057400" cy="304271"/>
          </a:xfrm>
          <a:prstGeom prst="rect">
            <a:avLst/>
          </a:prstGeom>
        </p:spPr>
        <p:txBody>
          <a:bodyPr vert="horz" lIns="91440" tIns="45720" rIns="91440" bIns="45720" rtlCol="0" anchor="ctr"/>
          <a:lstStyle>
            <a:lvl1pPr algn="l">
              <a:defRPr sz="900">
                <a:solidFill>
                  <a:schemeClr val="tx1">
                    <a:tint val="75000"/>
                  </a:schemeClr>
                </a:solidFill>
              </a:defRPr>
            </a:lvl1pPr>
          </a:lstStyle>
          <a:p>
            <a:fld id="{67E46FF7-969A-CE48-B675-E97143700550}" type="datetime1">
              <a:rPr lang="en-US" smtClean="0"/>
              <a:t>11/2/2017</a:t>
            </a:fld>
            <a:endParaRPr lang="en-US"/>
          </a:p>
        </p:txBody>
      </p:sp>
      <p:sp>
        <p:nvSpPr>
          <p:cNvPr id="5" name="Footer Placeholder 4"/>
          <p:cNvSpPr>
            <a:spLocks noGrp="1"/>
          </p:cNvSpPr>
          <p:nvPr>
            <p:ph type="ftr" sz="quarter" idx="3"/>
          </p:nvPr>
        </p:nvSpPr>
        <p:spPr>
          <a:xfrm>
            <a:off x="3028950" y="5296959"/>
            <a:ext cx="3086100" cy="304271"/>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5296959"/>
            <a:ext cx="2057400" cy="304271"/>
          </a:xfrm>
          <a:prstGeom prst="rect">
            <a:avLst/>
          </a:prstGeom>
        </p:spPr>
        <p:txBody>
          <a:bodyPr vert="horz" lIns="91440" tIns="45720" rIns="91440" bIns="45720" rtlCol="0" anchor="ctr"/>
          <a:lstStyle>
            <a:lvl1pPr algn="r">
              <a:defRPr sz="900">
                <a:solidFill>
                  <a:schemeClr val="tx1">
                    <a:tint val="75000"/>
                  </a:schemeClr>
                </a:solidFill>
              </a:defRPr>
            </a:lvl1pPr>
          </a:lstStyle>
          <a:p>
            <a:fld id="{697781E3-FF4B-EC42-A17F-8D66E4334D12}" type="slidenum">
              <a:rPr lang="en-US" smtClean="0"/>
              <a:t>‹#›</a:t>
            </a:fld>
            <a:endParaRPr lang="en-US"/>
          </a:p>
        </p:txBody>
      </p:sp>
    </p:spTree>
    <p:extLst>
      <p:ext uri="{BB962C8B-B14F-4D97-AF65-F5344CB8AC3E}">
        <p14:creationId xmlns:p14="http://schemas.microsoft.com/office/powerpoint/2010/main" val="161815292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14.png"/><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23.pn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24.gif"/><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25.png"/><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27.png"/><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4.png"/><Relationship Id="rId4" Type="http://schemas.openxmlformats.org/officeDocument/2006/relationships/image" Target="../media/image2.png"/></Relationships>
</file>

<file path=ppt/slides/_rels/slide2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6.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xml"/><Relationship Id="rId1" Type="http://schemas.openxmlformats.org/officeDocument/2006/relationships/video" Target="https://www.youtube.com/embed/ip051U7Rvds" TargetMode="External"/><Relationship Id="rId4" Type="http://schemas.openxmlformats.org/officeDocument/2006/relationships/image" Target="../media/image9.jpeg"/></Relationships>
</file>

<file path=ppt/slides/_rels/slide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5.jpg"/><Relationship Id="rId5" Type="http://schemas.openxmlformats.org/officeDocument/2006/relationships/image" Target="../media/image14.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14.pn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14.png"/><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stretch>
            <a:fillRect/>
          </a:stretch>
        </p:blipFill>
        <p:spPr>
          <a:xfrm>
            <a:off x="75838" y="128520"/>
            <a:ext cx="8683623" cy="5431821"/>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042" y="-22504"/>
            <a:ext cx="9116501" cy="5715000"/>
          </a:xfrm>
          <a:prstGeom prst="rect">
            <a:avLst/>
          </a:prstGeom>
        </p:spPr>
      </p:pic>
      <p:pic>
        <p:nvPicPr>
          <p:cNvPr id="15" name="Picture 14" descr="Microsoft&#10;" title="Microsoft"/>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8559" y="169793"/>
            <a:ext cx="2956053" cy="1087365"/>
          </a:xfrm>
          <a:prstGeom prst="rect">
            <a:avLst/>
          </a:prstGeom>
        </p:spPr>
      </p:pic>
      <p:sp>
        <p:nvSpPr>
          <p:cNvPr id="13" name="Rectangle 12"/>
          <p:cNvSpPr/>
          <p:nvPr/>
        </p:nvSpPr>
        <p:spPr>
          <a:xfrm>
            <a:off x="338328" y="3995928"/>
            <a:ext cx="5607364" cy="1200329"/>
          </a:xfrm>
          <a:prstGeom prst="rect">
            <a:avLst/>
          </a:prstGeom>
        </p:spPr>
        <p:txBody>
          <a:bodyPr wrap="square">
            <a:spAutoFit/>
          </a:bodyPr>
          <a:lstStyle/>
          <a:p>
            <a:r>
              <a:rPr lang="fi-FI" sz="3600" dirty="0">
                <a:solidFill>
                  <a:schemeClr val="bg1"/>
                </a:solidFill>
                <a:latin typeface="Segoe UI Light" panose="020B0502040204020203" pitchFamily="34" charset="0"/>
              </a:rPr>
              <a:t>Tervetuloa Hour of Code</a:t>
            </a:r>
            <a:r>
              <a:rPr lang="fi-FI" sz="3600" b="0" i="0" u="none" baseline="30000" dirty="0">
                <a:solidFill>
                  <a:schemeClr val="bg1"/>
                </a:solidFill>
                <a:latin typeface="Segoe UI Light" panose="020B0502040204020203" pitchFamily="34" charset="0"/>
              </a:rPr>
              <a:t>TM</a:t>
            </a:r>
            <a:r>
              <a:rPr lang="fi-FI" dirty="0"/>
              <a:t> </a:t>
            </a:r>
            <a:r>
              <a:rPr lang="fi-FI" sz="3600" b="0" i="0" u="none" dirty="0">
                <a:solidFill>
                  <a:schemeClr val="bg1"/>
                </a:solidFill>
                <a:latin typeface="Segoe UI Light" panose="020B0502040204020203" pitchFamily="34" charset="0"/>
              </a:rPr>
              <a:t>-tapahtumaan</a:t>
            </a:r>
            <a:endParaRPr lang="fi-FI" sz="3600" dirty="0">
              <a:solidFill>
                <a:schemeClr val="bg1"/>
              </a:solidFill>
              <a:latin typeface="Segoe UI Light" panose="020B0502040204020203" pitchFamily="34" charset="0"/>
              <a:ea typeface="Segoe Pro Light" charset="0"/>
              <a:cs typeface="Segoe UI Light" panose="020B0502040204020203" pitchFamily="34" charset="0"/>
            </a:endParaRPr>
          </a:p>
        </p:txBody>
      </p:sp>
      <p:pic>
        <p:nvPicPr>
          <p:cNvPr id="4" name="Picture 3" descr="Code.org&#10;" hidden="1" title="Code.or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7178" y="4431705"/>
            <a:ext cx="878275" cy="878275"/>
          </a:xfrm>
          <a:prstGeom prst="rect">
            <a:avLst/>
          </a:prstGeom>
        </p:spPr>
      </p:pic>
      <p:sp>
        <p:nvSpPr>
          <p:cNvPr id="7" name="Title 6" hidden="1"/>
          <p:cNvSpPr>
            <a:spLocks noGrp="1"/>
          </p:cNvSpPr>
          <p:nvPr>
            <p:ph type="ctrTitle"/>
          </p:nvPr>
        </p:nvSpPr>
        <p:spPr/>
        <p:txBody>
          <a:bodyPr/>
          <a:lstStyle/>
          <a:p>
            <a:r>
              <a:rPr lang="fi-FI" dirty="0"/>
              <a:t>Tervetuloa Hour of Code™ -tapahtumaan </a:t>
            </a:r>
          </a:p>
        </p:txBody>
      </p:sp>
      <p:sp>
        <p:nvSpPr>
          <p:cNvPr id="3" name="Slide Number Placeholder 2" hidden="1"/>
          <p:cNvSpPr>
            <a:spLocks noGrp="1"/>
          </p:cNvSpPr>
          <p:nvPr>
            <p:ph type="sldNum" sz="quarter" idx="12"/>
          </p:nvPr>
        </p:nvSpPr>
        <p:spPr/>
        <p:txBody>
          <a:bodyPr/>
          <a:lstStyle/>
          <a:p>
            <a:fld id="{697781E3-FF4B-EC42-A17F-8D66E4334D12}" type="slidenum">
              <a:rPr lang="en-US" smtClean="0"/>
              <a:pPr/>
              <a:t>1</a:t>
            </a:fld>
            <a:endParaRPr lang="fi-FI" dirty="0"/>
          </a:p>
        </p:txBody>
      </p:sp>
    </p:spTree>
    <p:extLst>
      <p:ext uri="{BB962C8B-B14F-4D97-AF65-F5344CB8AC3E}">
        <p14:creationId xmlns:p14="http://schemas.microsoft.com/office/powerpoint/2010/main" val="6528646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Pieni ryhmä lapsia tekee yhteistyötä&#10;" title="Pieni ryhmä lapsia tekee yhteistyötä"/>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116844" y="172907"/>
            <a:ext cx="6914862" cy="5369186"/>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499" y="0"/>
            <a:ext cx="9116501" cy="5715000"/>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58151" y="2033416"/>
            <a:ext cx="694944" cy="694944"/>
          </a:xfrm>
          <a:prstGeom prst="rect">
            <a:avLst/>
          </a:prstGeom>
        </p:spPr>
      </p:pic>
      <p:sp>
        <p:nvSpPr>
          <p:cNvPr id="7" name="Rectangle 6"/>
          <p:cNvSpPr/>
          <p:nvPr/>
        </p:nvSpPr>
        <p:spPr>
          <a:xfrm>
            <a:off x="228599" y="2872802"/>
            <a:ext cx="4343401" cy="646331"/>
          </a:xfrm>
          <a:prstGeom prst="rect">
            <a:avLst/>
          </a:prstGeom>
        </p:spPr>
        <p:txBody>
          <a:bodyPr wrap="square">
            <a:spAutoFit/>
          </a:bodyPr>
          <a:lstStyle/>
          <a:p>
            <a:pPr algn="ctr"/>
            <a:r>
              <a:rPr lang="fi-FI" sz="3600" dirty="0">
                <a:solidFill>
                  <a:schemeClr val="bg1"/>
                </a:solidFill>
                <a:latin typeface="Segoe UI Light" panose="020B0502040204020203" pitchFamily="34" charset="0"/>
              </a:rPr>
              <a:t>Se on tätä.</a:t>
            </a:r>
            <a:endParaRPr lang="fi-FI" sz="3600" dirty="0">
              <a:solidFill>
                <a:schemeClr val="bg1"/>
              </a:solidFill>
              <a:latin typeface="Segoe UI Light" panose="020B0502040204020203" pitchFamily="34" charset="0"/>
              <a:ea typeface="Segoe Pro Light" charset="0"/>
              <a:cs typeface="Segoe UI Light" panose="020B0502040204020203" pitchFamily="34" charset="0"/>
            </a:endParaRPr>
          </a:p>
        </p:txBody>
      </p:sp>
      <p:sp>
        <p:nvSpPr>
          <p:cNvPr id="4" name="Title 3" hidden="1"/>
          <p:cNvSpPr>
            <a:spLocks noGrp="1"/>
          </p:cNvSpPr>
          <p:nvPr>
            <p:ph type="ctrTitle"/>
          </p:nvPr>
        </p:nvSpPr>
        <p:spPr/>
        <p:txBody>
          <a:bodyPr/>
          <a:lstStyle/>
          <a:p>
            <a:r>
              <a:rPr lang="fi-FI" dirty="0"/>
              <a:t>Ja tätä </a:t>
            </a:r>
          </a:p>
        </p:txBody>
      </p:sp>
      <p:sp>
        <p:nvSpPr>
          <p:cNvPr id="2" name="Slide Number Placeholder 1" hidden="1"/>
          <p:cNvSpPr>
            <a:spLocks noGrp="1"/>
          </p:cNvSpPr>
          <p:nvPr>
            <p:ph type="sldNum" sz="quarter" idx="12"/>
          </p:nvPr>
        </p:nvSpPr>
        <p:spPr/>
        <p:txBody>
          <a:bodyPr/>
          <a:lstStyle/>
          <a:p>
            <a:fld id="{697781E3-FF4B-EC42-A17F-8D66E4334D12}" type="slidenum">
              <a:rPr lang="en-US" smtClean="0"/>
              <a:pPr/>
              <a:t>10</a:t>
            </a:fld>
            <a:endParaRPr lang="fi-FI" dirty="0"/>
          </a:p>
        </p:txBody>
      </p:sp>
    </p:spTree>
    <p:extLst>
      <p:ext uri="{BB962C8B-B14F-4D97-AF65-F5344CB8AC3E}">
        <p14:creationId xmlns:p14="http://schemas.microsoft.com/office/powerpoint/2010/main" val="20352964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sp>
        <p:nvSpPr>
          <p:cNvPr id="7" name="Rectangle 6"/>
          <p:cNvSpPr/>
          <p:nvPr/>
        </p:nvSpPr>
        <p:spPr>
          <a:xfrm>
            <a:off x="647700" y="2540668"/>
            <a:ext cx="3695700" cy="646331"/>
          </a:xfrm>
          <a:prstGeom prst="rect">
            <a:avLst/>
          </a:prstGeom>
        </p:spPr>
        <p:txBody>
          <a:bodyPr wrap="square">
            <a:spAutoFit/>
          </a:bodyPr>
          <a:lstStyle/>
          <a:p>
            <a:r>
              <a:rPr lang="fi-FI" sz="3600" dirty="0">
                <a:solidFill>
                  <a:schemeClr val="bg1"/>
                </a:solidFill>
                <a:latin typeface="Segoe UI Light" panose="020B0502040204020203" pitchFamily="34" charset="0"/>
              </a:rPr>
              <a:t>Koodaus on...</a:t>
            </a:r>
          </a:p>
        </p:txBody>
      </p:sp>
      <p:sp>
        <p:nvSpPr>
          <p:cNvPr id="5" name="Title 4" hidden="1"/>
          <p:cNvSpPr>
            <a:spLocks noGrp="1"/>
          </p:cNvSpPr>
          <p:nvPr>
            <p:ph type="ctrTitle"/>
          </p:nvPr>
        </p:nvSpPr>
        <p:spPr/>
        <p:txBody>
          <a:bodyPr/>
          <a:lstStyle/>
          <a:p>
            <a:r>
              <a:rPr lang="fi-FI"/>
              <a:t>Koodaus on</a:t>
            </a:r>
            <a:endParaRPr lang="fi-FI" dirty="0"/>
          </a:p>
        </p:txBody>
      </p:sp>
      <p:sp>
        <p:nvSpPr>
          <p:cNvPr id="2" name="Slide Number Placeholder 1" hidden="1"/>
          <p:cNvSpPr>
            <a:spLocks noGrp="1"/>
          </p:cNvSpPr>
          <p:nvPr>
            <p:ph type="sldNum" sz="quarter" idx="12"/>
          </p:nvPr>
        </p:nvSpPr>
        <p:spPr/>
        <p:txBody>
          <a:bodyPr/>
          <a:lstStyle/>
          <a:p>
            <a:fld id="{697781E3-FF4B-EC42-A17F-8D66E4334D12}" type="slidenum">
              <a:rPr lang="en-US" smtClean="0"/>
              <a:pPr/>
              <a:t>11</a:t>
            </a:fld>
            <a:endParaRPr lang="fi-FI" dirty="0"/>
          </a:p>
        </p:txBody>
      </p:sp>
    </p:spTree>
    <p:extLst>
      <p:ext uri="{BB962C8B-B14F-4D97-AF65-F5344CB8AC3E}">
        <p14:creationId xmlns:p14="http://schemas.microsoft.com/office/powerpoint/2010/main" val="10799429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3"/>
          <a:srcRect l="2898"/>
          <a:stretch/>
        </p:blipFill>
        <p:spPr>
          <a:xfrm>
            <a:off x="0" y="0"/>
            <a:ext cx="8318122" cy="571500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36708" y="2039112"/>
            <a:ext cx="685800" cy="685800"/>
          </a:xfrm>
          <a:prstGeom prst="rect">
            <a:avLst/>
          </a:prstGeom>
        </p:spPr>
      </p:pic>
      <p:sp>
        <p:nvSpPr>
          <p:cNvPr id="17" name="Rectangle 16"/>
          <p:cNvSpPr/>
          <p:nvPr/>
        </p:nvSpPr>
        <p:spPr>
          <a:xfrm>
            <a:off x="4572000" y="2883752"/>
            <a:ext cx="4342724" cy="646331"/>
          </a:xfrm>
          <a:prstGeom prst="rect">
            <a:avLst/>
          </a:prstGeom>
        </p:spPr>
        <p:txBody>
          <a:bodyPr wrap="square">
            <a:spAutoFit/>
          </a:bodyPr>
          <a:lstStyle/>
          <a:p>
            <a:pPr algn="ctr"/>
            <a:r>
              <a:rPr lang="fi-FI" sz="3600" dirty="0">
                <a:solidFill>
                  <a:schemeClr val="bg1"/>
                </a:solidFill>
                <a:latin typeface="Segoe UI Light" panose="020B0502040204020203" pitchFamily="34" charset="0"/>
              </a:rPr>
              <a:t>Koodaus on ongelmien ratkaisemista</a:t>
            </a:r>
            <a:endParaRPr lang="fi-FI" sz="3600" dirty="0">
              <a:solidFill>
                <a:schemeClr val="bg1"/>
              </a:solidFill>
              <a:latin typeface="Segoe UI Light" panose="020B0502040204020203" pitchFamily="34" charset="0"/>
              <a:ea typeface="Segoe Pro Light" charset="0"/>
              <a:cs typeface="Segoe UI Light" panose="020B0502040204020203" pitchFamily="34" charset="0"/>
            </a:endParaRPr>
          </a:p>
        </p:txBody>
      </p:sp>
      <p:sp>
        <p:nvSpPr>
          <p:cNvPr id="6" name="Title 5" hidden="1"/>
          <p:cNvSpPr>
            <a:spLocks noGrp="1"/>
          </p:cNvSpPr>
          <p:nvPr>
            <p:ph type="ctrTitle"/>
          </p:nvPr>
        </p:nvSpPr>
        <p:spPr/>
        <p:txBody>
          <a:bodyPr/>
          <a:lstStyle/>
          <a:p>
            <a:r>
              <a:rPr lang="fi-FI"/>
              <a:t>Koodaus on ongelmien ratkaisemista </a:t>
            </a:r>
          </a:p>
        </p:txBody>
      </p:sp>
      <p:sp>
        <p:nvSpPr>
          <p:cNvPr id="4" name="Slide Number Placeholder 3" hidden="1"/>
          <p:cNvSpPr>
            <a:spLocks noGrp="1"/>
          </p:cNvSpPr>
          <p:nvPr>
            <p:ph type="sldNum" sz="quarter" idx="12"/>
          </p:nvPr>
        </p:nvSpPr>
        <p:spPr/>
        <p:txBody>
          <a:bodyPr/>
          <a:lstStyle/>
          <a:p>
            <a:fld id="{697781E3-FF4B-EC42-A17F-8D66E4334D12}" type="slidenum">
              <a:rPr lang="en-US" smtClean="0"/>
              <a:pPr/>
              <a:t>12</a:t>
            </a:fld>
            <a:endParaRPr lang="fi-FI" dirty="0"/>
          </a:p>
        </p:txBody>
      </p:sp>
    </p:spTree>
    <p:extLst>
      <p:ext uri="{BB962C8B-B14F-4D97-AF65-F5344CB8AC3E}">
        <p14:creationId xmlns:p14="http://schemas.microsoft.com/office/powerpoint/2010/main" val="8888212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Värikynät" title="Värikynät"/>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8839248" cy="5477550"/>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38900" y="2041358"/>
            <a:ext cx="685800" cy="685800"/>
          </a:xfrm>
          <a:prstGeom prst="rect">
            <a:avLst/>
          </a:prstGeom>
        </p:spPr>
      </p:pic>
      <p:sp>
        <p:nvSpPr>
          <p:cNvPr id="13" name="Rectangle 12"/>
          <p:cNvSpPr/>
          <p:nvPr/>
        </p:nvSpPr>
        <p:spPr>
          <a:xfrm>
            <a:off x="4572000" y="2883752"/>
            <a:ext cx="4342724" cy="646331"/>
          </a:xfrm>
          <a:prstGeom prst="rect">
            <a:avLst/>
          </a:prstGeom>
        </p:spPr>
        <p:txBody>
          <a:bodyPr wrap="square">
            <a:spAutoFit/>
          </a:bodyPr>
          <a:lstStyle/>
          <a:p>
            <a:pPr algn="ctr"/>
            <a:r>
              <a:rPr lang="fi-FI" sz="3600" dirty="0">
                <a:solidFill>
                  <a:schemeClr val="bg1"/>
                </a:solidFill>
                <a:latin typeface="Segoe UI Light" panose="020B0502040204020203" pitchFamily="34" charset="0"/>
              </a:rPr>
              <a:t>Koodaus on luovuutta</a:t>
            </a:r>
            <a:endParaRPr lang="fi-FI" sz="3600" dirty="0">
              <a:solidFill>
                <a:schemeClr val="bg1"/>
              </a:solidFill>
              <a:latin typeface="Segoe UI Light" panose="020B0502040204020203" pitchFamily="34" charset="0"/>
              <a:ea typeface="Segoe Pro Light" charset="0"/>
              <a:cs typeface="Segoe UI Light" panose="020B0502040204020203" pitchFamily="34" charset="0"/>
            </a:endParaRPr>
          </a:p>
        </p:txBody>
      </p:sp>
      <p:sp>
        <p:nvSpPr>
          <p:cNvPr id="4" name="Title 3" hidden="1"/>
          <p:cNvSpPr>
            <a:spLocks noGrp="1"/>
          </p:cNvSpPr>
          <p:nvPr>
            <p:ph type="ctrTitle"/>
          </p:nvPr>
        </p:nvSpPr>
        <p:spPr/>
        <p:txBody>
          <a:bodyPr/>
          <a:lstStyle/>
          <a:p>
            <a:r>
              <a:rPr lang="fi-FI" dirty="0"/>
              <a:t>Koodaus on luovuutta</a:t>
            </a:r>
          </a:p>
        </p:txBody>
      </p:sp>
      <p:sp>
        <p:nvSpPr>
          <p:cNvPr id="6" name="Slide Number Placeholder 5" hidden="1"/>
          <p:cNvSpPr>
            <a:spLocks noGrp="1"/>
          </p:cNvSpPr>
          <p:nvPr>
            <p:ph type="sldNum" sz="quarter" idx="12"/>
          </p:nvPr>
        </p:nvSpPr>
        <p:spPr/>
        <p:txBody>
          <a:bodyPr/>
          <a:lstStyle/>
          <a:p>
            <a:fld id="{697781E3-FF4B-EC42-A17F-8D66E4334D12}" type="slidenum">
              <a:rPr lang="en-US" smtClean="0"/>
              <a:pPr/>
              <a:t>13</a:t>
            </a:fld>
            <a:endParaRPr lang="fi-FI" dirty="0"/>
          </a:p>
        </p:txBody>
      </p:sp>
    </p:spTree>
    <p:extLst>
      <p:ext uri="{BB962C8B-B14F-4D97-AF65-F5344CB8AC3E}">
        <p14:creationId xmlns:p14="http://schemas.microsoft.com/office/powerpoint/2010/main" val="2762473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Girls Who Code 2 | by msctz"/>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 y="0"/>
            <a:ext cx="4809067" cy="57150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38900" y="2041358"/>
            <a:ext cx="685800" cy="685800"/>
          </a:xfrm>
          <a:prstGeom prst="rect">
            <a:avLst/>
          </a:prstGeom>
        </p:spPr>
      </p:pic>
      <p:sp>
        <p:nvSpPr>
          <p:cNvPr id="11" name="Rectangle 10"/>
          <p:cNvSpPr/>
          <p:nvPr/>
        </p:nvSpPr>
        <p:spPr>
          <a:xfrm>
            <a:off x="4572000" y="2883752"/>
            <a:ext cx="4342724" cy="646331"/>
          </a:xfrm>
          <a:prstGeom prst="rect">
            <a:avLst/>
          </a:prstGeom>
        </p:spPr>
        <p:txBody>
          <a:bodyPr wrap="square">
            <a:spAutoFit/>
          </a:bodyPr>
          <a:lstStyle/>
          <a:p>
            <a:pPr algn="ctr"/>
            <a:r>
              <a:rPr lang="fi-FI" sz="3600" dirty="0">
                <a:solidFill>
                  <a:schemeClr val="bg1"/>
                </a:solidFill>
                <a:latin typeface="Segoe UI Light" panose="020B0502040204020203" pitchFamily="34" charset="0"/>
              </a:rPr>
              <a:t>Koodaus on yhteistyötä</a:t>
            </a:r>
            <a:endParaRPr lang="fi-FI" sz="3600" dirty="0">
              <a:solidFill>
                <a:schemeClr val="bg1"/>
              </a:solidFill>
              <a:latin typeface="Segoe UI Light" panose="020B0502040204020203" pitchFamily="34" charset="0"/>
              <a:ea typeface="Segoe Pro Light" charset="0"/>
              <a:cs typeface="Segoe UI Light" panose="020B0502040204020203" pitchFamily="34" charset="0"/>
            </a:endParaRPr>
          </a:p>
        </p:txBody>
      </p:sp>
      <p:sp>
        <p:nvSpPr>
          <p:cNvPr id="9" name="Title 8" hidden="1"/>
          <p:cNvSpPr>
            <a:spLocks noGrp="1"/>
          </p:cNvSpPr>
          <p:nvPr>
            <p:ph type="ctrTitle"/>
          </p:nvPr>
        </p:nvSpPr>
        <p:spPr/>
        <p:txBody>
          <a:bodyPr/>
          <a:lstStyle/>
          <a:p>
            <a:r>
              <a:rPr lang="fi-FI" dirty="0"/>
              <a:t>Koodaus on yhteistyötä</a:t>
            </a:r>
          </a:p>
        </p:txBody>
      </p:sp>
      <p:sp>
        <p:nvSpPr>
          <p:cNvPr id="5" name="Slide Number Placeholder 4" hidden="1"/>
          <p:cNvSpPr>
            <a:spLocks noGrp="1"/>
          </p:cNvSpPr>
          <p:nvPr>
            <p:ph type="sldNum" sz="quarter" idx="12"/>
          </p:nvPr>
        </p:nvSpPr>
        <p:spPr/>
        <p:txBody>
          <a:bodyPr/>
          <a:lstStyle/>
          <a:p>
            <a:fld id="{697781E3-FF4B-EC42-A17F-8D66E4334D12}" type="slidenum">
              <a:rPr lang="en-US" smtClean="0"/>
              <a:pPr/>
              <a:t>14</a:t>
            </a:fld>
            <a:endParaRPr lang="fi-FI" dirty="0"/>
          </a:p>
        </p:txBody>
      </p:sp>
    </p:spTree>
    <p:extLst>
      <p:ext uri="{BB962C8B-B14F-4D97-AF65-F5344CB8AC3E}">
        <p14:creationId xmlns:p14="http://schemas.microsoft.com/office/powerpoint/2010/main" val="12047695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499" y="-80210"/>
            <a:ext cx="9116501" cy="5715000"/>
          </a:xfrm>
          <a:prstGeom prst="rect">
            <a:avLst/>
          </a:prstGeom>
        </p:spPr>
      </p:pic>
      <p:pic>
        <p:nvPicPr>
          <p:cNvPr id="28" name="Picture 2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50831" y="2091803"/>
            <a:ext cx="685487" cy="685487"/>
          </a:xfrm>
          <a:prstGeom prst="rect">
            <a:avLst/>
          </a:prstGeom>
        </p:spPr>
      </p:pic>
      <p:sp>
        <p:nvSpPr>
          <p:cNvPr id="27" name="Rectangle 26"/>
          <p:cNvSpPr/>
          <p:nvPr/>
        </p:nvSpPr>
        <p:spPr>
          <a:xfrm>
            <a:off x="224588" y="2868793"/>
            <a:ext cx="4347411" cy="646331"/>
          </a:xfrm>
          <a:prstGeom prst="rect">
            <a:avLst/>
          </a:prstGeom>
        </p:spPr>
        <p:txBody>
          <a:bodyPr wrap="square">
            <a:spAutoFit/>
          </a:bodyPr>
          <a:lstStyle/>
          <a:p>
            <a:pPr algn="ctr"/>
            <a:r>
              <a:rPr lang="fi-FI" sz="3600" dirty="0">
                <a:solidFill>
                  <a:schemeClr val="bg1"/>
                </a:solidFill>
                <a:latin typeface="Segoe UI Light" panose="020B0502040204020203" pitchFamily="34" charset="0"/>
              </a:rPr>
              <a:t>Kysymys</a:t>
            </a:r>
            <a:endParaRPr lang="fi-FI" sz="3600" dirty="0">
              <a:solidFill>
                <a:schemeClr val="bg1"/>
              </a:solidFill>
              <a:latin typeface="Segoe UI Light" panose="020B0502040204020203" pitchFamily="34" charset="0"/>
              <a:ea typeface="Segoe Pro Light" charset="0"/>
              <a:cs typeface="Segoe UI Light" panose="020B0502040204020203" pitchFamily="34" charset="0"/>
            </a:endParaRPr>
          </a:p>
        </p:txBody>
      </p:sp>
      <p:sp>
        <p:nvSpPr>
          <p:cNvPr id="15" name="Rectangle 14"/>
          <p:cNvSpPr/>
          <p:nvPr/>
        </p:nvSpPr>
        <p:spPr>
          <a:xfrm>
            <a:off x="4816643" y="2041604"/>
            <a:ext cx="4041607" cy="1754327"/>
          </a:xfrm>
          <a:prstGeom prst="rect">
            <a:avLst/>
          </a:prstGeom>
        </p:spPr>
        <p:txBody>
          <a:bodyPr wrap="square">
            <a:spAutoFit/>
          </a:bodyPr>
          <a:lstStyle/>
          <a:p>
            <a:r>
              <a:rPr lang="fi-FI" sz="3600" dirty="0">
                <a:latin typeface="Segoe UI Light" panose="020B0502040204020203" pitchFamily="34" charset="0"/>
              </a:rPr>
              <a:t>Mistä sinä ja ystäväsi olette kiinnostuneita? </a:t>
            </a:r>
          </a:p>
        </p:txBody>
      </p:sp>
      <p:sp>
        <p:nvSpPr>
          <p:cNvPr id="3" name="Title 2" hidden="1"/>
          <p:cNvSpPr>
            <a:spLocks noGrp="1"/>
          </p:cNvSpPr>
          <p:nvPr>
            <p:ph type="ctrTitle"/>
          </p:nvPr>
        </p:nvSpPr>
        <p:spPr/>
        <p:txBody>
          <a:bodyPr/>
          <a:lstStyle/>
          <a:p>
            <a:r>
              <a:rPr lang="fi-FI"/>
              <a:t>Mistä olet kiinnostunut? </a:t>
            </a:r>
          </a:p>
        </p:txBody>
      </p:sp>
      <p:sp>
        <p:nvSpPr>
          <p:cNvPr id="12" name="Slide Number Placeholder 11" hidden="1"/>
          <p:cNvSpPr>
            <a:spLocks noGrp="1"/>
          </p:cNvSpPr>
          <p:nvPr>
            <p:ph type="sldNum" sz="quarter" idx="12"/>
          </p:nvPr>
        </p:nvSpPr>
        <p:spPr/>
        <p:txBody>
          <a:bodyPr/>
          <a:lstStyle/>
          <a:p>
            <a:fld id="{697781E3-FF4B-EC42-A17F-8D66E4334D12}" type="slidenum">
              <a:rPr lang="en-US" smtClean="0"/>
              <a:pPr/>
              <a:t>15</a:t>
            </a:fld>
            <a:endParaRPr lang="fi-FI" dirty="0"/>
          </a:p>
        </p:txBody>
      </p:sp>
    </p:spTree>
    <p:extLst>
      <p:ext uri="{BB962C8B-B14F-4D97-AF65-F5344CB8AC3E}">
        <p14:creationId xmlns:p14="http://schemas.microsoft.com/office/powerpoint/2010/main" val="2854309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Kipinät&#10;" title="Kipinät"/>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1300" y="0"/>
            <a:ext cx="8659091" cy="571500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grpSp>
        <p:nvGrpSpPr>
          <p:cNvPr id="6" name="Group 5" descr="Oranssi teksti ”koodaamalla voit elävöittää niitä” korostaa dian sanomaa&#10;" title="Oranssi teksti ”koodaamalla voit elävöittää niitä” korostaa dian sanomaa"/>
          <p:cNvGrpSpPr/>
          <p:nvPr/>
        </p:nvGrpSpPr>
        <p:grpSpPr>
          <a:xfrm>
            <a:off x="731634" y="2969384"/>
            <a:ext cx="2659267" cy="1370515"/>
            <a:chOff x="642426" y="3103196"/>
            <a:chExt cx="2659267" cy="1370515"/>
          </a:xfrm>
        </p:grpSpPr>
        <p:sp>
          <p:nvSpPr>
            <p:cNvPr id="4" name="TextBox 3"/>
            <p:cNvSpPr txBox="1"/>
            <p:nvPr/>
          </p:nvSpPr>
          <p:spPr>
            <a:xfrm>
              <a:off x="642426" y="3103196"/>
              <a:ext cx="2456066" cy="308418"/>
            </a:xfrm>
            <a:prstGeom prst="rect">
              <a:avLst/>
            </a:prstGeom>
            <a:solidFill>
              <a:schemeClr val="accent6"/>
            </a:solidFill>
          </p:spPr>
          <p:txBody>
            <a:bodyPr wrap="square" rtlCol="0">
              <a:spAutoFit/>
            </a:bodyPr>
            <a:lstStyle/>
            <a:p>
              <a:endParaRPr lang="en-US" dirty="0">
                <a:latin typeface="Segoe UI Light" panose="020B0502040204020203" pitchFamily="34" charset="0"/>
                <a:cs typeface="Segoe UI Light" panose="020B0502040204020203" pitchFamily="34" charset="0"/>
              </a:endParaRPr>
            </a:p>
          </p:txBody>
        </p:sp>
        <p:sp>
          <p:nvSpPr>
            <p:cNvPr id="11" name="TextBox 10"/>
            <p:cNvSpPr txBox="1"/>
            <p:nvPr/>
          </p:nvSpPr>
          <p:spPr>
            <a:xfrm>
              <a:off x="642427" y="3660499"/>
              <a:ext cx="2659266" cy="308418"/>
            </a:xfrm>
            <a:prstGeom prst="rect">
              <a:avLst/>
            </a:prstGeom>
            <a:solidFill>
              <a:schemeClr val="accent6"/>
            </a:solidFill>
          </p:spPr>
          <p:txBody>
            <a:bodyPr wrap="square" rtlCol="0">
              <a:spAutoFit/>
            </a:bodyPr>
            <a:lstStyle/>
            <a:p>
              <a:endParaRPr lang="en-US" dirty="0">
                <a:latin typeface="Segoe UI Light" panose="020B0502040204020203" pitchFamily="34" charset="0"/>
                <a:cs typeface="Segoe UI Light" panose="020B0502040204020203" pitchFamily="34" charset="0"/>
              </a:endParaRPr>
            </a:p>
          </p:txBody>
        </p:sp>
        <p:sp>
          <p:nvSpPr>
            <p:cNvPr id="9" name="TextBox 8"/>
            <p:cNvSpPr txBox="1"/>
            <p:nvPr/>
          </p:nvSpPr>
          <p:spPr>
            <a:xfrm>
              <a:off x="642426" y="4165293"/>
              <a:ext cx="868566" cy="308418"/>
            </a:xfrm>
            <a:prstGeom prst="rect">
              <a:avLst/>
            </a:prstGeom>
            <a:solidFill>
              <a:schemeClr val="accent6"/>
            </a:solidFill>
          </p:spPr>
          <p:txBody>
            <a:bodyPr wrap="square" rtlCol="0">
              <a:spAutoFit/>
            </a:bodyPr>
            <a:lstStyle/>
            <a:p>
              <a:endParaRPr lang="en-US" dirty="0">
                <a:latin typeface="Segoe UI Light" panose="020B0502040204020203" pitchFamily="34" charset="0"/>
                <a:cs typeface="Segoe UI Light" panose="020B0502040204020203" pitchFamily="34" charset="0"/>
              </a:endParaRPr>
            </a:p>
          </p:txBody>
        </p:sp>
      </p:grpSp>
      <p:sp>
        <p:nvSpPr>
          <p:cNvPr id="14" name="Rectangle 13"/>
          <p:cNvSpPr/>
          <p:nvPr/>
        </p:nvSpPr>
        <p:spPr>
          <a:xfrm>
            <a:off x="657225" y="1648589"/>
            <a:ext cx="3144253" cy="2862322"/>
          </a:xfrm>
          <a:prstGeom prst="rect">
            <a:avLst/>
          </a:prstGeom>
        </p:spPr>
        <p:txBody>
          <a:bodyPr wrap="square" anchor="ctr" anchorCtr="0">
            <a:spAutoFit/>
          </a:bodyPr>
          <a:lstStyle/>
          <a:p>
            <a:r>
              <a:rPr lang="fi-FI" sz="3600" b="0" i="0" u="none" dirty="0">
                <a:solidFill>
                  <a:schemeClr val="bg1"/>
                </a:solidFill>
                <a:latin typeface="Segoe UI Light" panose="020B0502040204020203" pitchFamily="34" charset="0"/>
              </a:rPr>
              <a:t>Jos sinulla on harrastuksia, </a:t>
            </a:r>
            <a:r>
              <a:rPr lang="fi-FI" sz="3600" dirty="0">
                <a:solidFill>
                  <a:schemeClr val="bg1"/>
                </a:solidFill>
                <a:latin typeface="Segoe UI Light" panose="020B0502040204020203" pitchFamily="34" charset="0"/>
              </a:rPr>
              <a:t>koodaamalla voit elävöittää niitä. </a:t>
            </a:r>
          </a:p>
        </p:txBody>
      </p:sp>
      <p:sp>
        <p:nvSpPr>
          <p:cNvPr id="12" name="Title 11" hidden="1"/>
          <p:cNvSpPr>
            <a:spLocks noGrp="1"/>
          </p:cNvSpPr>
          <p:nvPr>
            <p:ph type="ctrTitle"/>
          </p:nvPr>
        </p:nvSpPr>
        <p:spPr/>
        <p:txBody>
          <a:bodyPr/>
          <a:lstStyle/>
          <a:p>
            <a:r>
              <a:rPr lang="fi-FI" dirty="0"/>
              <a:t>Elävöitä harrastuksia </a:t>
            </a:r>
          </a:p>
        </p:txBody>
      </p:sp>
      <p:sp>
        <p:nvSpPr>
          <p:cNvPr id="2" name="Slide Number Placeholder 1" hidden="1"/>
          <p:cNvSpPr>
            <a:spLocks noGrp="1"/>
          </p:cNvSpPr>
          <p:nvPr>
            <p:ph type="sldNum" sz="quarter" idx="12"/>
          </p:nvPr>
        </p:nvSpPr>
        <p:spPr/>
        <p:txBody>
          <a:bodyPr/>
          <a:lstStyle/>
          <a:p>
            <a:fld id="{697781E3-FF4B-EC42-A17F-8D66E4334D12}" type="slidenum">
              <a:rPr lang="en-US" smtClean="0"/>
              <a:pPr/>
              <a:t>16</a:t>
            </a:fld>
            <a:endParaRPr lang="fi-FI" dirty="0"/>
          </a:p>
        </p:txBody>
      </p:sp>
    </p:spTree>
    <p:extLst>
      <p:ext uri="{BB962C8B-B14F-4D97-AF65-F5344CB8AC3E}">
        <p14:creationId xmlns:p14="http://schemas.microsoft.com/office/powerpoint/2010/main" val="3559124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Nuori nainen ottamassa kuvaa kameralla&#10;" title="Nuori nainen ottamassa kuvaa kameralla"/>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53114" y="0"/>
            <a:ext cx="8947727" cy="5710989"/>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grpSp>
        <p:nvGrpSpPr>
          <p:cNvPr id="4" name="Group 3" descr="Oranssi teksti ”käyttää oppimaasi siihen, mistä olet kiinnostunut” korostaa tämän dian sanomaa&#10;" title="Oranssi teksti ”käyttää oppimaasi siihen, mistä olet kiinnostunut” korostaa tämän dian sanomaa"/>
          <p:cNvGrpSpPr/>
          <p:nvPr/>
        </p:nvGrpSpPr>
        <p:grpSpPr>
          <a:xfrm>
            <a:off x="669924" y="3024765"/>
            <a:ext cx="3482976" cy="1946718"/>
            <a:chOff x="669924" y="2857500"/>
            <a:chExt cx="3547047" cy="1946718"/>
          </a:xfrm>
        </p:grpSpPr>
        <p:sp>
          <p:nvSpPr>
            <p:cNvPr id="6" name="TextBox 5"/>
            <p:cNvSpPr txBox="1"/>
            <p:nvPr/>
          </p:nvSpPr>
          <p:spPr>
            <a:xfrm>
              <a:off x="2775926" y="2857500"/>
              <a:ext cx="1441045" cy="308418"/>
            </a:xfrm>
            <a:prstGeom prst="rect">
              <a:avLst/>
            </a:prstGeom>
            <a:solidFill>
              <a:schemeClr val="accent6"/>
            </a:solidFill>
          </p:spPr>
          <p:txBody>
            <a:bodyPr wrap="square" rtlCol="0">
              <a:spAutoFit/>
            </a:bodyPr>
            <a:lstStyle/>
            <a:p>
              <a:endParaRPr lang="en-US" dirty="0">
                <a:latin typeface="Segoe UI Light" panose="020B0502040204020203" pitchFamily="34" charset="0"/>
                <a:cs typeface="Segoe UI Light" panose="020B0502040204020203" pitchFamily="34" charset="0"/>
              </a:endParaRPr>
            </a:p>
          </p:txBody>
        </p:sp>
        <p:sp>
          <p:nvSpPr>
            <p:cNvPr id="7" name="TextBox 6"/>
            <p:cNvSpPr txBox="1"/>
            <p:nvPr/>
          </p:nvSpPr>
          <p:spPr>
            <a:xfrm>
              <a:off x="669924" y="3397250"/>
              <a:ext cx="3353043" cy="308418"/>
            </a:xfrm>
            <a:prstGeom prst="rect">
              <a:avLst/>
            </a:prstGeom>
            <a:solidFill>
              <a:schemeClr val="accent6"/>
            </a:solidFill>
          </p:spPr>
          <p:txBody>
            <a:bodyPr wrap="square" rtlCol="0">
              <a:spAutoFit/>
            </a:bodyPr>
            <a:lstStyle/>
            <a:p>
              <a:endParaRPr lang="en-US" dirty="0">
                <a:latin typeface="Segoe UI Light" panose="020B0502040204020203" pitchFamily="34" charset="0"/>
                <a:cs typeface="Segoe UI Light" panose="020B0502040204020203" pitchFamily="34" charset="0"/>
              </a:endParaRPr>
            </a:p>
          </p:txBody>
        </p:sp>
        <p:sp>
          <p:nvSpPr>
            <p:cNvPr id="10" name="TextBox 9"/>
            <p:cNvSpPr txBox="1"/>
            <p:nvPr/>
          </p:nvSpPr>
          <p:spPr>
            <a:xfrm>
              <a:off x="669925" y="3962400"/>
              <a:ext cx="1995013" cy="308418"/>
            </a:xfrm>
            <a:prstGeom prst="rect">
              <a:avLst/>
            </a:prstGeom>
            <a:solidFill>
              <a:schemeClr val="accent6"/>
            </a:solidFill>
          </p:spPr>
          <p:txBody>
            <a:bodyPr wrap="square" rtlCol="0">
              <a:spAutoFit/>
            </a:bodyPr>
            <a:lstStyle/>
            <a:p>
              <a:endParaRPr lang="en-US" dirty="0">
                <a:latin typeface="Segoe UI Light" panose="020B0502040204020203" pitchFamily="34" charset="0"/>
                <a:cs typeface="Segoe UI Light" panose="020B0502040204020203" pitchFamily="34" charset="0"/>
              </a:endParaRPr>
            </a:p>
          </p:txBody>
        </p:sp>
        <p:sp>
          <p:nvSpPr>
            <p:cNvPr id="11" name="TextBox 10"/>
            <p:cNvSpPr txBox="1"/>
            <p:nvPr/>
          </p:nvSpPr>
          <p:spPr>
            <a:xfrm>
              <a:off x="669924" y="4495800"/>
              <a:ext cx="2577026" cy="308418"/>
            </a:xfrm>
            <a:prstGeom prst="rect">
              <a:avLst/>
            </a:prstGeom>
            <a:solidFill>
              <a:schemeClr val="accent6"/>
            </a:solidFill>
          </p:spPr>
          <p:txBody>
            <a:bodyPr wrap="square" rtlCol="0">
              <a:spAutoFit/>
            </a:bodyPr>
            <a:lstStyle/>
            <a:p>
              <a:endParaRPr lang="en-US" dirty="0">
                <a:latin typeface="Segoe UI Light" panose="020B0502040204020203" pitchFamily="34" charset="0"/>
                <a:cs typeface="Segoe UI Light" panose="020B0502040204020203" pitchFamily="34" charset="0"/>
              </a:endParaRPr>
            </a:p>
          </p:txBody>
        </p:sp>
      </p:grpSp>
      <p:sp>
        <p:nvSpPr>
          <p:cNvPr id="14" name="Rectangle 13"/>
          <p:cNvSpPr/>
          <p:nvPr/>
        </p:nvSpPr>
        <p:spPr>
          <a:xfrm>
            <a:off x="609599" y="614551"/>
            <a:ext cx="3974275" cy="4524315"/>
          </a:xfrm>
          <a:prstGeom prst="rect">
            <a:avLst/>
          </a:prstGeom>
        </p:spPr>
        <p:txBody>
          <a:bodyPr wrap="square" anchor="ctr" anchorCtr="0">
            <a:spAutoFit/>
          </a:bodyPr>
          <a:lstStyle/>
          <a:p>
            <a:r>
              <a:rPr lang="fi-FI" sz="3600" b="0" i="0" u="none" dirty="0">
                <a:solidFill>
                  <a:schemeClr val="bg1"/>
                </a:solidFill>
                <a:latin typeface="Segoe UI Light" panose="020B0502040204020203" pitchFamily="34" charset="0"/>
              </a:rPr>
              <a:t>Kun suoritat </a:t>
            </a:r>
            <a:br>
              <a:rPr dirty="0"/>
            </a:br>
            <a:r>
              <a:rPr lang="fi-FI" sz="3600" b="0" i="0" u="none" dirty="0">
                <a:solidFill>
                  <a:schemeClr val="bg1"/>
                </a:solidFill>
                <a:latin typeface="Segoe UI Light" panose="020B0502040204020203" pitchFamily="34" charset="0"/>
              </a:rPr>
              <a:t>Hour of Code</a:t>
            </a:r>
            <a:r>
              <a:rPr lang="fi-FI" sz="3600" b="0" i="0" u="none" baseline="30000" dirty="0">
                <a:solidFill>
                  <a:schemeClr val="bg1"/>
                </a:solidFill>
                <a:latin typeface="Segoe UI Light" panose="020B0502040204020203" pitchFamily="34" charset="0"/>
              </a:rPr>
              <a:t>TM</a:t>
            </a:r>
            <a:r>
              <a:rPr lang="fi-FI" sz="3600" b="0" i="0" u="none" dirty="0">
                <a:solidFill>
                  <a:schemeClr val="bg1"/>
                </a:solidFill>
                <a:latin typeface="Segoe UI Light" panose="020B0502040204020203" pitchFamily="34" charset="0"/>
              </a:rPr>
              <a:t> -opetusohjelmaa, pidä mielessä, miten voit </a:t>
            </a:r>
            <a:r>
              <a:rPr lang="fi-FI" sz="3600" dirty="0">
                <a:solidFill>
                  <a:schemeClr val="bg1"/>
                </a:solidFill>
                <a:latin typeface="Segoe UI Light" panose="020B0502040204020203" pitchFamily="34" charset="0"/>
              </a:rPr>
              <a:t>käyttää oppimaasi siihen, mistä olet kiinnostunut. </a:t>
            </a:r>
          </a:p>
        </p:txBody>
      </p:sp>
      <p:sp>
        <p:nvSpPr>
          <p:cNvPr id="9" name="Title 8" hidden="1"/>
          <p:cNvSpPr>
            <a:spLocks noGrp="1"/>
          </p:cNvSpPr>
          <p:nvPr>
            <p:ph type="ctrTitle"/>
          </p:nvPr>
        </p:nvSpPr>
        <p:spPr/>
        <p:txBody>
          <a:bodyPr/>
          <a:lstStyle/>
          <a:p>
            <a:r>
              <a:rPr lang="fi-FI" dirty="0"/>
              <a:t>Käytä oppimiasi asioita </a:t>
            </a:r>
          </a:p>
        </p:txBody>
      </p:sp>
      <p:sp>
        <p:nvSpPr>
          <p:cNvPr id="2" name="Slide Number Placeholder 1" hidden="1"/>
          <p:cNvSpPr>
            <a:spLocks noGrp="1"/>
          </p:cNvSpPr>
          <p:nvPr>
            <p:ph type="sldNum" sz="quarter" idx="12"/>
          </p:nvPr>
        </p:nvSpPr>
        <p:spPr/>
        <p:txBody>
          <a:bodyPr/>
          <a:lstStyle/>
          <a:p>
            <a:fld id="{697781E3-FF4B-EC42-A17F-8D66E4334D12}" type="slidenum">
              <a:rPr lang="en-US" smtClean="0"/>
              <a:pPr/>
              <a:t>17</a:t>
            </a:fld>
            <a:endParaRPr lang="fi-FI" dirty="0"/>
          </a:p>
        </p:txBody>
      </p:sp>
    </p:spTree>
    <p:extLst>
      <p:ext uri="{BB962C8B-B14F-4D97-AF65-F5344CB8AC3E}">
        <p14:creationId xmlns:p14="http://schemas.microsoft.com/office/powerpoint/2010/main" val="6279848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Innostuneet opiskelijat hurraamassa - 17296178822_cbb6afac3f_b (1).jpg" title="Innostuneet opiskelijat hurraamassa"/>
          <p:cNvPicPr>
            <a:picLocks noChangeAspect="1"/>
          </p:cNvPicPr>
          <p:nvPr/>
        </p:nvPicPr>
        <p:blipFill rotWithShape="1">
          <a:blip r:embed="rId3">
            <a:extLst>
              <a:ext uri="{28A0092B-C50C-407E-A947-70E740481C1C}">
                <a14:useLocalDpi xmlns:a14="http://schemas.microsoft.com/office/drawing/2010/main" val="0"/>
              </a:ext>
            </a:extLst>
          </a:blip>
          <a:srcRect b="-1"/>
          <a:stretch/>
        </p:blipFill>
        <p:spPr>
          <a:xfrm>
            <a:off x="238124" y="126999"/>
            <a:ext cx="5635625" cy="5381625"/>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sp>
        <p:nvSpPr>
          <p:cNvPr id="2" name="Rectangle 1"/>
          <p:cNvSpPr/>
          <p:nvPr/>
        </p:nvSpPr>
        <p:spPr>
          <a:xfrm>
            <a:off x="4782161" y="2257335"/>
            <a:ext cx="3937295" cy="1754326"/>
          </a:xfrm>
          <a:prstGeom prst="rect">
            <a:avLst/>
          </a:prstGeom>
        </p:spPr>
        <p:txBody>
          <a:bodyPr wrap="square">
            <a:spAutoFit/>
          </a:bodyPr>
          <a:lstStyle/>
          <a:p>
            <a:r>
              <a:rPr lang="fi-FI" sz="3600" dirty="0">
                <a:solidFill>
                  <a:schemeClr val="bg1"/>
                </a:solidFill>
                <a:latin typeface="Segoe UI Light" panose="020B0502040204020203" pitchFamily="34" charset="0"/>
              </a:rPr>
              <a:t>Minecraft Hour of Code</a:t>
            </a:r>
            <a:r>
              <a:rPr lang="fi-FI" sz="3600" b="0" i="0" u="none" baseline="30000" dirty="0">
                <a:solidFill>
                  <a:schemeClr val="bg1"/>
                </a:solidFill>
                <a:latin typeface="Segoe UI Light" panose="020B0502040204020203" pitchFamily="34" charset="0"/>
              </a:rPr>
              <a:t>TM</a:t>
            </a:r>
            <a:r>
              <a:rPr lang="fi-FI" sz="3600" b="0" i="0" u="none" dirty="0">
                <a:solidFill>
                  <a:schemeClr val="bg1"/>
                </a:solidFill>
                <a:latin typeface="Segoe UI Light" panose="020B0502040204020203" pitchFamily="34" charset="0"/>
              </a:rPr>
              <a:t>, miten se tapahtuu!</a:t>
            </a:r>
            <a:endParaRPr lang="fi-FI" sz="3600" dirty="0">
              <a:solidFill>
                <a:schemeClr val="bg1"/>
              </a:solidFill>
              <a:latin typeface="Segoe UI Light" panose="020B0502040204020203" pitchFamily="34" charset="0"/>
              <a:ea typeface="Segoe Pro Light" charset="0"/>
              <a:cs typeface="Segoe UI Light" panose="020B0502040204020203" pitchFamily="34" charset="0"/>
            </a:endParaRPr>
          </a:p>
        </p:txBody>
      </p:sp>
      <p:sp>
        <p:nvSpPr>
          <p:cNvPr id="7" name="Title 6" hidden="1"/>
          <p:cNvSpPr>
            <a:spLocks noGrp="1"/>
          </p:cNvSpPr>
          <p:nvPr>
            <p:ph type="ctrTitle"/>
          </p:nvPr>
        </p:nvSpPr>
        <p:spPr/>
        <p:txBody>
          <a:bodyPr/>
          <a:lstStyle/>
          <a:p>
            <a:r>
              <a:rPr lang="fi-FI" dirty="0"/>
              <a:t>Miten se tapahtuu </a:t>
            </a:r>
          </a:p>
        </p:txBody>
      </p:sp>
      <p:sp>
        <p:nvSpPr>
          <p:cNvPr id="5" name="Slide Number Placeholder 4" hidden="1"/>
          <p:cNvSpPr>
            <a:spLocks noGrp="1"/>
          </p:cNvSpPr>
          <p:nvPr>
            <p:ph type="sldNum" sz="quarter" idx="12"/>
          </p:nvPr>
        </p:nvSpPr>
        <p:spPr/>
        <p:txBody>
          <a:bodyPr/>
          <a:lstStyle/>
          <a:p>
            <a:fld id="{697781E3-FF4B-EC42-A17F-8D66E4334D12}" type="slidenum">
              <a:rPr lang="en-US" smtClean="0"/>
              <a:pPr/>
              <a:t>18</a:t>
            </a:fld>
            <a:endParaRPr lang="fi-FI" dirty="0"/>
          </a:p>
        </p:txBody>
      </p:sp>
    </p:spTree>
    <p:extLst>
      <p:ext uri="{BB962C8B-B14F-4D97-AF65-F5344CB8AC3E}">
        <p14:creationId xmlns:p14="http://schemas.microsoft.com/office/powerpoint/2010/main" val="11997138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0" y="19878"/>
            <a:ext cx="9116501" cy="5715000"/>
          </a:xfrm>
          <a:prstGeom prst="rect">
            <a:avLst/>
          </a:prstGeom>
        </p:spPr>
      </p:pic>
      <p:sp>
        <p:nvSpPr>
          <p:cNvPr id="7" name="Rectangle 6" descr="&#10;"/>
          <p:cNvSpPr/>
          <p:nvPr/>
        </p:nvSpPr>
        <p:spPr>
          <a:xfrm>
            <a:off x="575733" y="2540668"/>
            <a:ext cx="5302553" cy="1200329"/>
          </a:xfrm>
          <a:prstGeom prst="rect">
            <a:avLst/>
          </a:prstGeom>
        </p:spPr>
        <p:txBody>
          <a:bodyPr wrap="square">
            <a:spAutoFit/>
          </a:bodyPr>
          <a:lstStyle/>
          <a:p>
            <a:r>
              <a:rPr lang="fi-FI" sz="3600" dirty="0">
                <a:solidFill>
                  <a:schemeClr val="bg1"/>
                </a:solidFill>
                <a:latin typeface="Segoe UI Light" panose="020B0502040204020203" pitchFamily="34" charset="0"/>
              </a:rPr>
              <a:t>Minecraft Hour of Code</a:t>
            </a:r>
            <a:r>
              <a:rPr lang="fi-FI" sz="3600" baseline="30000" dirty="0">
                <a:solidFill>
                  <a:schemeClr val="bg1"/>
                </a:solidFill>
                <a:latin typeface="Segoe UI Light" panose="020B0502040204020203" pitchFamily="34" charset="0"/>
              </a:rPr>
              <a:t>TM</a:t>
            </a:r>
            <a:r>
              <a:rPr lang="fi-FI" sz="3600" dirty="0">
                <a:solidFill>
                  <a:schemeClr val="bg1"/>
                </a:solidFill>
                <a:latin typeface="Segoe UI Light" panose="020B0502040204020203" pitchFamily="34" charset="0"/>
              </a:rPr>
              <a:t>: </a:t>
            </a:r>
          </a:p>
          <a:p>
            <a:r>
              <a:rPr lang="fi-FI" sz="3600" dirty="0">
                <a:solidFill>
                  <a:schemeClr val="bg1"/>
                </a:solidFill>
                <a:latin typeface="Segoe UI Light" panose="020B0502040204020203" pitchFamily="34" charset="0"/>
              </a:rPr>
              <a:t>Hero’s Journey</a:t>
            </a:r>
          </a:p>
        </p:txBody>
      </p:sp>
      <p:sp>
        <p:nvSpPr>
          <p:cNvPr id="5" name="Title 4" hidden="1"/>
          <p:cNvSpPr>
            <a:spLocks noGrp="1"/>
          </p:cNvSpPr>
          <p:nvPr>
            <p:ph type="ctrTitle"/>
          </p:nvPr>
        </p:nvSpPr>
        <p:spPr/>
        <p:txBody>
          <a:bodyPr/>
          <a:lstStyle/>
          <a:p>
            <a:r>
              <a:rPr lang="en-US" dirty="0"/>
              <a:t>How it goes down </a:t>
            </a:r>
          </a:p>
        </p:txBody>
      </p:sp>
      <p:sp>
        <p:nvSpPr>
          <p:cNvPr id="2" name="Slide Number Placeholder 1" hidden="1"/>
          <p:cNvSpPr>
            <a:spLocks noGrp="1"/>
          </p:cNvSpPr>
          <p:nvPr>
            <p:ph type="sldNum" sz="quarter" idx="12"/>
          </p:nvPr>
        </p:nvSpPr>
        <p:spPr/>
        <p:txBody>
          <a:bodyPr/>
          <a:lstStyle/>
          <a:p>
            <a:fld id="{697781E3-FF4B-EC42-A17F-8D66E4334D12}" type="slidenum">
              <a:rPr lang="en-US" smtClean="0"/>
              <a:pPr/>
              <a:t>19</a:t>
            </a:fld>
            <a:endParaRPr lang="en-US" dirty="0"/>
          </a:p>
        </p:txBody>
      </p:sp>
      <p:pic>
        <p:nvPicPr>
          <p:cNvPr id="8" name="Picture 7">
            <a:extLst>
              <a:ext uri="{FF2B5EF4-FFF2-40B4-BE49-F238E27FC236}">
                <a16:creationId xmlns:a16="http://schemas.microsoft.com/office/drawing/2014/main" id="{28BD9EEB-3572-4461-97C5-86AAE9659E3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71732" y="1004763"/>
            <a:ext cx="4272137" cy="4272137"/>
          </a:xfrm>
          <a:prstGeom prst="rect">
            <a:avLst/>
          </a:prstGeom>
        </p:spPr>
      </p:pic>
    </p:spTree>
    <p:extLst>
      <p:ext uri="{BB962C8B-B14F-4D97-AF65-F5344CB8AC3E}">
        <p14:creationId xmlns:p14="http://schemas.microsoft.com/office/powerpoint/2010/main" val="19886030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stretch>
            <a:fillRect/>
          </a:stretch>
        </p:blipFill>
        <p:spPr>
          <a:xfrm>
            <a:off x="145775" y="117995"/>
            <a:ext cx="5497630" cy="5252447"/>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sp>
        <p:nvSpPr>
          <p:cNvPr id="7" name="Rectangle 6"/>
          <p:cNvSpPr/>
          <p:nvPr/>
        </p:nvSpPr>
        <p:spPr>
          <a:xfrm>
            <a:off x="4959350" y="1797329"/>
            <a:ext cx="3623176" cy="2308324"/>
          </a:xfrm>
          <a:prstGeom prst="rect">
            <a:avLst/>
          </a:prstGeom>
        </p:spPr>
        <p:txBody>
          <a:bodyPr wrap="square" anchor="ctr" anchorCtr="0">
            <a:spAutoFit/>
          </a:bodyPr>
          <a:lstStyle/>
          <a:p>
            <a:r>
              <a:rPr lang="fi-FI" sz="3600" dirty="0">
                <a:solidFill>
                  <a:schemeClr val="bg1"/>
                </a:solidFill>
                <a:latin typeface="Segoe UI Light" panose="020B0502040204020203" pitchFamily="34" charset="0"/>
              </a:rPr>
              <a:t>Puhutaan hieman koodauksesta, ennen kuin aloitetaan.</a:t>
            </a:r>
            <a:endParaRPr lang="fi-FI" sz="1800" dirty="0">
              <a:solidFill>
                <a:schemeClr val="bg1"/>
              </a:solidFill>
              <a:effectLst/>
              <a:latin typeface="Segoe UI Light" panose="020B0502040204020203" pitchFamily="34" charset="0"/>
              <a:ea typeface="Segoe Pro" charset="0"/>
              <a:cs typeface="Segoe UI Light" panose="020B0502040204020203" pitchFamily="34" charset="0"/>
            </a:endParaRPr>
          </a:p>
        </p:txBody>
      </p:sp>
      <p:sp>
        <p:nvSpPr>
          <p:cNvPr id="5" name="Title 4" hidden="1"/>
          <p:cNvSpPr>
            <a:spLocks noGrp="1"/>
          </p:cNvSpPr>
          <p:nvPr>
            <p:ph type="ctrTitle"/>
          </p:nvPr>
        </p:nvSpPr>
        <p:spPr/>
        <p:txBody>
          <a:bodyPr/>
          <a:lstStyle/>
          <a:p>
            <a:r>
              <a:rPr lang="fi-FI" dirty="0"/>
              <a:t>Puhutaan koodauksesta </a:t>
            </a:r>
          </a:p>
        </p:txBody>
      </p:sp>
      <p:sp>
        <p:nvSpPr>
          <p:cNvPr id="3" name="Slide Number Placeholder 2" hidden="1"/>
          <p:cNvSpPr>
            <a:spLocks noGrp="1"/>
          </p:cNvSpPr>
          <p:nvPr>
            <p:ph type="sldNum" sz="quarter" idx="12"/>
          </p:nvPr>
        </p:nvSpPr>
        <p:spPr/>
        <p:txBody>
          <a:bodyPr/>
          <a:lstStyle/>
          <a:p>
            <a:fld id="{697781E3-FF4B-EC42-A17F-8D66E4334D12}" type="slidenum">
              <a:rPr lang="en-US" smtClean="0"/>
              <a:pPr/>
              <a:t>2</a:t>
            </a:fld>
            <a:endParaRPr lang="fi-FI" dirty="0"/>
          </a:p>
        </p:txBody>
      </p:sp>
    </p:spTree>
    <p:extLst>
      <p:ext uri="{BB962C8B-B14F-4D97-AF65-F5344CB8AC3E}">
        <p14:creationId xmlns:p14="http://schemas.microsoft.com/office/powerpoint/2010/main" val="11908577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descr="&#10;"/>
          <p:cNvSpPr/>
          <p:nvPr/>
        </p:nvSpPr>
        <p:spPr>
          <a:xfrm>
            <a:off x="0" y="5012594"/>
            <a:ext cx="9144000" cy="569387"/>
          </a:xfrm>
          <a:prstGeom prst="rect">
            <a:avLst/>
          </a:prstGeom>
        </p:spPr>
        <p:txBody>
          <a:bodyPr wrap="square">
            <a:spAutoFit/>
          </a:bodyPr>
          <a:lstStyle/>
          <a:p>
            <a:pPr algn="ctr"/>
            <a:r>
              <a:rPr lang="fi-FI" sz="3100" dirty="0">
                <a:latin typeface="Segoe UI Light" panose="020B0502040204020203" pitchFamily="34" charset="0"/>
              </a:rPr>
              <a:t>Opetusohjelman saat osoitteesta Code.org/Minecraft</a:t>
            </a:r>
          </a:p>
        </p:txBody>
      </p:sp>
      <p:sp>
        <p:nvSpPr>
          <p:cNvPr id="6" name="Title 5" hidden="1"/>
          <p:cNvSpPr>
            <a:spLocks noGrp="1"/>
          </p:cNvSpPr>
          <p:nvPr>
            <p:ph type="ctrTitle"/>
          </p:nvPr>
        </p:nvSpPr>
        <p:spPr/>
        <p:txBody>
          <a:bodyPr/>
          <a:lstStyle/>
          <a:p>
            <a:r>
              <a:rPr lang="en-US" dirty="0"/>
              <a:t>Find your tutorial</a:t>
            </a:r>
          </a:p>
        </p:txBody>
      </p:sp>
      <p:sp>
        <p:nvSpPr>
          <p:cNvPr id="3" name="Slide Number Placeholder 2" hidden="1"/>
          <p:cNvSpPr>
            <a:spLocks noGrp="1"/>
          </p:cNvSpPr>
          <p:nvPr>
            <p:ph type="sldNum" sz="quarter" idx="12"/>
          </p:nvPr>
        </p:nvSpPr>
        <p:spPr/>
        <p:txBody>
          <a:bodyPr/>
          <a:lstStyle/>
          <a:p>
            <a:fld id="{697781E3-FF4B-EC42-A17F-8D66E4334D12}" type="slidenum">
              <a:rPr lang="en-US" smtClean="0"/>
              <a:pPr/>
              <a:t>20</a:t>
            </a:fld>
            <a:endParaRPr lang="en-US" dirty="0"/>
          </a:p>
        </p:txBody>
      </p:sp>
      <p:pic>
        <p:nvPicPr>
          <p:cNvPr id="7" name="Picture 6">
            <a:extLst>
              <a:ext uri="{FF2B5EF4-FFF2-40B4-BE49-F238E27FC236}">
                <a16:creationId xmlns:a16="http://schemas.microsoft.com/office/drawing/2014/main" id="{BCC35A31-9C2A-462D-8F93-3F54AE2B6C9D}"/>
              </a:ext>
            </a:extLst>
          </p:cNvPr>
          <p:cNvPicPr>
            <a:picLocks noChangeAspect="1"/>
          </p:cNvPicPr>
          <p:nvPr/>
        </p:nvPicPr>
        <p:blipFill>
          <a:blip r:embed="rId3"/>
          <a:stretch>
            <a:fillRect/>
          </a:stretch>
        </p:blipFill>
        <p:spPr>
          <a:xfrm>
            <a:off x="0" y="-186563"/>
            <a:ext cx="9144000" cy="5143500"/>
          </a:xfrm>
          <a:prstGeom prst="rect">
            <a:avLst/>
          </a:prstGeom>
        </p:spPr>
      </p:pic>
    </p:spTree>
    <p:extLst>
      <p:ext uri="{BB962C8B-B14F-4D97-AF65-F5344CB8AC3E}">
        <p14:creationId xmlns:p14="http://schemas.microsoft.com/office/powerpoint/2010/main" val="4994968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285750" y="0"/>
            <a:ext cx="8572500" cy="571500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sp>
        <p:nvSpPr>
          <p:cNvPr id="12" name="Rectangle 11"/>
          <p:cNvSpPr/>
          <p:nvPr/>
        </p:nvSpPr>
        <p:spPr>
          <a:xfrm>
            <a:off x="647700" y="2542403"/>
            <a:ext cx="3733800" cy="646331"/>
          </a:xfrm>
          <a:prstGeom prst="rect">
            <a:avLst/>
          </a:prstGeom>
        </p:spPr>
        <p:txBody>
          <a:bodyPr wrap="square">
            <a:spAutoFit/>
          </a:bodyPr>
          <a:lstStyle/>
          <a:p>
            <a:r>
              <a:rPr lang="fi-FI" sz="3600" dirty="0">
                <a:solidFill>
                  <a:schemeClr val="bg1"/>
                </a:solidFill>
                <a:latin typeface="Segoe UI Light" panose="020B0502040204020203" pitchFamily="34" charset="0"/>
              </a:rPr>
              <a:t>Lopetus</a:t>
            </a:r>
            <a:endParaRPr lang="fi-FI" sz="3600" dirty="0">
              <a:solidFill>
                <a:schemeClr val="bg1"/>
              </a:solidFill>
              <a:latin typeface="Segoe UI Light" panose="020B0502040204020203" pitchFamily="34" charset="0"/>
              <a:ea typeface="Segoe Pro Light" charset="0"/>
              <a:cs typeface="Segoe UI Light" panose="020B0502040204020203" pitchFamily="34" charset="0"/>
            </a:endParaRPr>
          </a:p>
        </p:txBody>
      </p:sp>
      <p:sp>
        <p:nvSpPr>
          <p:cNvPr id="4" name="Title 3" hidden="1"/>
          <p:cNvSpPr>
            <a:spLocks noGrp="1"/>
          </p:cNvSpPr>
          <p:nvPr>
            <p:ph type="ctrTitle"/>
          </p:nvPr>
        </p:nvSpPr>
        <p:spPr/>
        <p:txBody>
          <a:bodyPr/>
          <a:lstStyle/>
          <a:p>
            <a:r>
              <a:rPr lang="fi-FI"/>
              <a:t>Lopetus</a:t>
            </a:r>
            <a:endParaRPr lang="fi-FI" dirty="0"/>
          </a:p>
        </p:txBody>
      </p:sp>
      <p:sp>
        <p:nvSpPr>
          <p:cNvPr id="3" name="Slide Number Placeholder 2" hidden="1"/>
          <p:cNvSpPr>
            <a:spLocks noGrp="1"/>
          </p:cNvSpPr>
          <p:nvPr>
            <p:ph type="sldNum" sz="quarter" idx="12"/>
          </p:nvPr>
        </p:nvSpPr>
        <p:spPr/>
        <p:txBody>
          <a:bodyPr/>
          <a:lstStyle/>
          <a:p>
            <a:fld id="{697781E3-FF4B-EC42-A17F-8D66E4334D12}" type="slidenum">
              <a:rPr lang="en-US" smtClean="0"/>
              <a:pPr/>
              <a:t>21</a:t>
            </a:fld>
            <a:endParaRPr lang="fi-FI" dirty="0"/>
          </a:p>
        </p:txBody>
      </p:sp>
    </p:spTree>
    <p:extLst>
      <p:ext uri="{BB962C8B-B14F-4D97-AF65-F5344CB8AC3E}">
        <p14:creationId xmlns:p14="http://schemas.microsoft.com/office/powerpoint/2010/main" val="13254027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50831" y="2091803"/>
            <a:ext cx="685487" cy="685487"/>
          </a:xfrm>
          <a:prstGeom prst="rect">
            <a:avLst/>
          </a:prstGeom>
        </p:spPr>
      </p:pic>
      <p:sp>
        <p:nvSpPr>
          <p:cNvPr id="11" name="Rectangle 10"/>
          <p:cNvSpPr/>
          <p:nvPr/>
        </p:nvSpPr>
        <p:spPr>
          <a:xfrm>
            <a:off x="224588" y="2868793"/>
            <a:ext cx="4347411" cy="646331"/>
          </a:xfrm>
          <a:prstGeom prst="rect">
            <a:avLst/>
          </a:prstGeom>
        </p:spPr>
        <p:txBody>
          <a:bodyPr wrap="square">
            <a:spAutoFit/>
          </a:bodyPr>
          <a:lstStyle/>
          <a:p>
            <a:pPr algn="ctr"/>
            <a:r>
              <a:rPr lang="fi-FI" sz="3600" dirty="0">
                <a:solidFill>
                  <a:schemeClr val="bg1"/>
                </a:solidFill>
                <a:latin typeface="Segoe UI Light" panose="020B0502040204020203" pitchFamily="34" charset="0"/>
              </a:rPr>
              <a:t>Kysymys</a:t>
            </a:r>
            <a:endParaRPr lang="fi-FI" sz="3600" dirty="0">
              <a:solidFill>
                <a:schemeClr val="bg1"/>
              </a:solidFill>
              <a:latin typeface="Segoe UI Light" panose="020B0502040204020203" pitchFamily="34" charset="0"/>
              <a:ea typeface="Segoe Pro Light" charset="0"/>
              <a:cs typeface="Segoe UI Light" panose="020B0502040204020203" pitchFamily="34" charset="0"/>
            </a:endParaRPr>
          </a:p>
        </p:txBody>
      </p:sp>
      <p:sp>
        <p:nvSpPr>
          <p:cNvPr id="15" name="Rectangle 14"/>
          <p:cNvSpPr/>
          <p:nvPr/>
        </p:nvSpPr>
        <p:spPr>
          <a:xfrm>
            <a:off x="4800601" y="1708730"/>
            <a:ext cx="3797299" cy="1754326"/>
          </a:xfrm>
          <a:prstGeom prst="rect">
            <a:avLst/>
          </a:prstGeom>
        </p:spPr>
        <p:txBody>
          <a:bodyPr wrap="square">
            <a:spAutoFit/>
          </a:bodyPr>
          <a:lstStyle/>
          <a:p>
            <a:r>
              <a:rPr lang="fi-FI" sz="3600" dirty="0">
                <a:latin typeface="Segoe UI Light" panose="020B0502040204020203" pitchFamily="34" charset="0"/>
              </a:rPr>
              <a:t>Kun kuulet sanan ”koodaus”, mitä tulee nyt mieleesi? </a:t>
            </a:r>
            <a:endParaRPr lang="fi-FI" sz="3600" dirty="0">
              <a:latin typeface="Segoe UI Light" panose="020B0502040204020203" pitchFamily="34" charset="0"/>
              <a:ea typeface="Segoe Pro Light" charset="0"/>
              <a:cs typeface="Segoe UI Light" panose="020B0502040204020203" pitchFamily="34" charset="0"/>
            </a:endParaRPr>
          </a:p>
        </p:txBody>
      </p:sp>
      <p:sp>
        <p:nvSpPr>
          <p:cNvPr id="4" name="Title 3" hidden="1"/>
          <p:cNvSpPr>
            <a:spLocks noGrp="1"/>
          </p:cNvSpPr>
          <p:nvPr>
            <p:ph type="ctrTitle"/>
          </p:nvPr>
        </p:nvSpPr>
        <p:spPr/>
        <p:txBody>
          <a:bodyPr/>
          <a:lstStyle/>
          <a:p>
            <a:r>
              <a:rPr lang="fi-FI"/>
              <a:t>Mitä mieltä olet nyt koodauksesta? </a:t>
            </a:r>
          </a:p>
        </p:txBody>
      </p:sp>
      <p:sp>
        <p:nvSpPr>
          <p:cNvPr id="3" name="Slide Number Placeholder 2" hidden="1"/>
          <p:cNvSpPr>
            <a:spLocks noGrp="1"/>
          </p:cNvSpPr>
          <p:nvPr>
            <p:ph type="sldNum" sz="quarter" idx="12"/>
          </p:nvPr>
        </p:nvSpPr>
        <p:spPr/>
        <p:txBody>
          <a:bodyPr/>
          <a:lstStyle/>
          <a:p>
            <a:fld id="{697781E3-FF4B-EC42-A17F-8D66E4334D12}" type="slidenum">
              <a:rPr lang="en-US" smtClean="0"/>
              <a:pPr/>
              <a:t>22</a:t>
            </a:fld>
            <a:endParaRPr lang="fi-FI" dirty="0"/>
          </a:p>
        </p:txBody>
      </p:sp>
    </p:spTree>
    <p:extLst>
      <p:ext uri="{BB962C8B-B14F-4D97-AF65-F5344CB8AC3E}">
        <p14:creationId xmlns:p14="http://schemas.microsoft.com/office/powerpoint/2010/main" val="5310809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499" y="0"/>
            <a:ext cx="9116501" cy="5715000"/>
          </a:xfrm>
          <a:prstGeom prst="rect">
            <a:avLst/>
          </a:prstGeom>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50831" y="2091803"/>
            <a:ext cx="685487" cy="685487"/>
          </a:xfrm>
          <a:prstGeom prst="rect">
            <a:avLst/>
          </a:prstGeom>
        </p:spPr>
      </p:pic>
      <p:sp>
        <p:nvSpPr>
          <p:cNvPr id="10" name="Rectangle 9"/>
          <p:cNvSpPr/>
          <p:nvPr/>
        </p:nvSpPr>
        <p:spPr>
          <a:xfrm>
            <a:off x="224588" y="2868793"/>
            <a:ext cx="4347411" cy="646331"/>
          </a:xfrm>
          <a:prstGeom prst="rect">
            <a:avLst/>
          </a:prstGeom>
        </p:spPr>
        <p:txBody>
          <a:bodyPr wrap="square">
            <a:spAutoFit/>
          </a:bodyPr>
          <a:lstStyle/>
          <a:p>
            <a:pPr algn="ctr"/>
            <a:r>
              <a:rPr lang="fi-FI" sz="3600" dirty="0">
                <a:solidFill>
                  <a:schemeClr val="bg1"/>
                </a:solidFill>
                <a:latin typeface="Segoe UI Light" panose="020B0502040204020203" pitchFamily="34" charset="0"/>
              </a:rPr>
              <a:t>Kysymys</a:t>
            </a:r>
            <a:endParaRPr lang="fi-FI" sz="3600" dirty="0">
              <a:solidFill>
                <a:schemeClr val="bg1"/>
              </a:solidFill>
              <a:latin typeface="Segoe UI Light" panose="020B0502040204020203" pitchFamily="34" charset="0"/>
              <a:ea typeface="Segoe Pro Light" charset="0"/>
              <a:cs typeface="Segoe UI Light" panose="020B0502040204020203" pitchFamily="34" charset="0"/>
            </a:endParaRPr>
          </a:p>
        </p:txBody>
      </p:sp>
      <p:sp>
        <p:nvSpPr>
          <p:cNvPr id="15" name="Rectangle 14"/>
          <p:cNvSpPr/>
          <p:nvPr/>
        </p:nvSpPr>
        <p:spPr>
          <a:xfrm>
            <a:off x="4810959" y="326878"/>
            <a:ext cx="3899904" cy="3632405"/>
          </a:xfrm>
          <a:prstGeom prst="rect">
            <a:avLst/>
          </a:prstGeom>
        </p:spPr>
        <p:txBody>
          <a:bodyPr wrap="square">
            <a:spAutoFit/>
          </a:bodyPr>
          <a:lstStyle/>
          <a:p>
            <a:r>
              <a:rPr lang="fi-FI" sz="3600" dirty="0">
                <a:latin typeface="Segoe UI Light" panose="020B0502040204020203" pitchFamily="34" charset="0"/>
              </a:rPr>
              <a:t>Haluaisitko luoda jotakin, josta olisi iloa sinulle ja ystävillesi?</a:t>
            </a:r>
          </a:p>
          <a:p>
            <a:r>
              <a:rPr lang="fi-FI"/>
              <a:t> </a:t>
            </a:r>
          </a:p>
          <a:p>
            <a:r>
              <a:rPr lang="fi-FI" sz="1800" dirty="0">
                <a:latin typeface="Segoe UI Light" panose="020B0502040204020203" pitchFamily="34" charset="0"/>
              </a:rPr>
              <a:t>Se voi olla peli, verkkosivusto, ohjelma, mobiilisovellus – ole luova! </a:t>
            </a:r>
          </a:p>
        </p:txBody>
      </p:sp>
      <p:sp>
        <p:nvSpPr>
          <p:cNvPr id="4" name="Title 3" hidden="1"/>
          <p:cNvSpPr>
            <a:spLocks noGrp="1"/>
          </p:cNvSpPr>
          <p:nvPr>
            <p:ph type="ctrTitle"/>
          </p:nvPr>
        </p:nvSpPr>
        <p:spPr/>
        <p:txBody>
          <a:bodyPr/>
          <a:lstStyle/>
          <a:p>
            <a:r>
              <a:rPr lang="fi-FI"/>
              <a:t>Mitä haluat luoda? </a:t>
            </a:r>
          </a:p>
        </p:txBody>
      </p:sp>
      <p:sp>
        <p:nvSpPr>
          <p:cNvPr id="2" name="Slide Number Placeholder 1" hidden="1"/>
          <p:cNvSpPr>
            <a:spLocks noGrp="1"/>
          </p:cNvSpPr>
          <p:nvPr>
            <p:ph type="sldNum" sz="quarter" idx="12"/>
          </p:nvPr>
        </p:nvSpPr>
        <p:spPr/>
        <p:txBody>
          <a:bodyPr/>
          <a:lstStyle/>
          <a:p>
            <a:fld id="{697781E3-FF4B-EC42-A17F-8D66E4334D12}" type="slidenum">
              <a:rPr lang="en-US" smtClean="0"/>
              <a:pPr/>
              <a:t>23</a:t>
            </a:fld>
            <a:endParaRPr lang="fi-FI" dirty="0"/>
          </a:p>
        </p:txBody>
      </p:sp>
    </p:spTree>
    <p:extLst>
      <p:ext uri="{BB962C8B-B14F-4D97-AF65-F5344CB8AC3E}">
        <p14:creationId xmlns:p14="http://schemas.microsoft.com/office/powerpoint/2010/main" val="20878982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 name="Picture 6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sp>
        <p:nvSpPr>
          <p:cNvPr id="72" name="Rectangle 71"/>
          <p:cNvSpPr/>
          <p:nvPr/>
        </p:nvSpPr>
        <p:spPr>
          <a:xfrm>
            <a:off x="566833" y="483999"/>
            <a:ext cx="8158067" cy="1692771"/>
          </a:xfrm>
          <a:prstGeom prst="rect">
            <a:avLst/>
          </a:prstGeom>
        </p:spPr>
        <p:txBody>
          <a:bodyPr wrap="square">
            <a:spAutoFit/>
          </a:bodyPr>
          <a:lstStyle/>
          <a:p>
            <a:pPr lvl="0"/>
            <a:r>
              <a:rPr lang="fi-FI" sz="3600" dirty="0">
                <a:solidFill>
                  <a:prstClr val="white"/>
                </a:solidFill>
                <a:latin typeface="Segoe UI Light" panose="020B0502040204020203" pitchFamily="34" charset="0"/>
              </a:rPr>
              <a:t>Mitä voit opetella seuraavaksi? </a:t>
            </a:r>
          </a:p>
          <a:p>
            <a:pPr lvl="0"/>
            <a:r>
              <a:rPr lang="fi-FI" sz="3600" dirty="0">
                <a:solidFill>
                  <a:prstClr val="white"/>
                </a:solidFill>
                <a:latin typeface="Segoe UI Light" panose="020B0502040204020203" pitchFamily="34" charset="0"/>
              </a:rPr>
              <a:t>Hauskuuden ei tarvitse päättyä tähän! </a:t>
            </a:r>
          </a:p>
          <a:p>
            <a:pPr lvl="0"/>
            <a:r>
              <a:rPr lang="fi-FI"/>
              <a:t> </a:t>
            </a:r>
          </a:p>
          <a:p>
            <a:pPr lvl="0"/>
            <a:r>
              <a:rPr lang="fi-FI" sz="1800" dirty="0">
                <a:solidFill>
                  <a:prstClr val="white"/>
                </a:solidFill>
                <a:latin typeface="Segoe UI Light" panose="020B0502040204020203" pitchFamily="34" charset="0"/>
              </a:rPr>
              <a:t>Alla on joitakin asioita, joita voit tehdä, kun juhlit saavutustasi, jatkat opettelua ja pidät hauskaa! </a:t>
            </a:r>
            <a:endParaRPr lang="fi-FI" sz="1800" dirty="0">
              <a:solidFill>
                <a:prstClr val="white"/>
              </a:solidFill>
              <a:latin typeface="Segoe UI Light" panose="020B0502040204020203" pitchFamily="34" charset="0"/>
              <a:ea typeface="Segoe Pro" charset="0"/>
              <a:cs typeface="Segoe UI Light" panose="020B0502040204020203" pitchFamily="34" charset="0"/>
            </a:endParaRPr>
          </a:p>
        </p:txBody>
      </p:sp>
      <p:sp>
        <p:nvSpPr>
          <p:cNvPr id="64" name="Rectangle 63"/>
          <p:cNvSpPr/>
          <p:nvPr/>
        </p:nvSpPr>
        <p:spPr>
          <a:xfrm>
            <a:off x="661756" y="2523540"/>
            <a:ext cx="434026" cy="393217"/>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a:latin typeface="Segoe UI Light" panose="020B0502040204020203" pitchFamily="34" charset="0"/>
              </a:rPr>
              <a:t>1</a:t>
            </a:r>
            <a:endParaRPr lang="fi-FI" dirty="0">
              <a:latin typeface="Segoe UI Light" panose="020B0502040204020203" pitchFamily="34" charset="0"/>
              <a:cs typeface="Segoe UI Light" panose="020B0502040204020203" pitchFamily="34" charset="0"/>
            </a:endParaRPr>
          </a:p>
        </p:txBody>
      </p:sp>
      <p:sp>
        <p:nvSpPr>
          <p:cNvPr id="70" name="Rectangle 69"/>
          <p:cNvSpPr/>
          <p:nvPr/>
        </p:nvSpPr>
        <p:spPr>
          <a:xfrm>
            <a:off x="563532" y="3057342"/>
            <a:ext cx="2491075" cy="523220"/>
          </a:xfrm>
          <a:prstGeom prst="rect">
            <a:avLst/>
          </a:prstGeom>
        </p:spPr>
        <p:txBody>
          <a:bodyPr wrap="square">
            <a:spAutoFit/>
          </a:bodyPr>
          <a:lstStyle/>
          <a:p>
            <a:r>
              <a:rPr lang="fi-FI" sz="2800" dirty="0">
                <a:solidFill>
                  <a:schemeClr val="bg1"/>
                </a:solidFill>
                <a:latin typeface="Segoe UI Light" panose="020B0502040204020203" pitchFamily="34" charset="0"/>
              </a:rPr>
              <a:t>Hanki todistus.</a:t>
            </a:r>
            <a:endParaRPr lang="fi-FI" sz="2800" dirty="0">
              <a:solidFill>
                <a:schemeClr val="bg1"/>
              </a:solidFill>
              <a:latin typeface="Segoe UI Light" panose="020B0502040204020203" pitchFamily="34" charset="0"/>
              <a:ea typeface="Segoe Pro Light" charset="0"/>
              <a:cs typeface="Segoe UI Light" panose="020B0502040204020203" pitchFamily="34" charset="0"/>
            </a:endParaRPr>
          </a:p>
        </p:txBody>
      </p:sp>
      <p:sp>
        <p:nvSpPr>
          <p:cNvPr id="78" name="TextBox 77"/>
          <p:cNvSpPr txBox="1"/>
          <p:nvPr/>
        </p:nvSpPr>
        <p:spPr>
          <a:xfrm>
            <a:off x="563432" y="3770444"/>
            <a:ext cx="2206625" cy="1200329"/>
          </a:xfrm>
          <a:prstGeom prst="rect">
            <a:avLst/>
          </a:prstGeom>
          <a:noFill/>
        </p:spPr>
        <p:txBody>
          <a:bodyPr wrap="square" rtlCol="0">
            <a:spAutoFit/>
          </a:bodyPr>
          <a:lstStyle/>
          <a:p>
            <a:r>
              <a:rPr lang="fi-FI" sz="1800" dirty="0">
                <a:solidFill>
                  <a:schemeClr val="bg1"/>
                </a:solidFill>
                <a:latin typeface="Segoe UI Light" panose="020B0502040204020203" pitchFamily="34" charset="0"/>
              </a:rPr>
              <a:t>Onnittelut! Teit sen! Todistuksesi löytyy opetusohjelman lopusta.</a:t>
            </a:r>
            <a:endParaRPr lang="fi-FI" sz="1800" dirty="0">
              <a:solidFill>
                <a:schemeClr val="bg1"/>
              </a:solidFill>
              <a:latin typeface="Segoe UI Light" panose="020B0502040204020203" pitchFamily="34" charset="0"/>
              <a:cs typeface="Segoe UI Light" panose="020B0502040204020203" pitchFamily="34" charset="0"/>
            </a:endParaRPr>
          </a:p>
        </p:txBody>
      </p:sp>
      <p:sp>
        <p:nvSpPr>
          <p:cNvPr id="65" name="Rectangle 64"/>
          <p:cNvSpPr/>
          <p:nvPr/>
        </p:nvSpPr>
        <p:spPr>
          <a:xfrm>
            <a:off x="3150093" y="2523540"/>
            <a:ext cx="434026" cy="393217"/>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a:latin typeface="Segoe UI Light" panose="020B0502040204020203" pitchFamily="34" charset="0"/>
              </a:rPr>
              <a:t>2</a:t>
            </a:r>
          </a:p>
        </p:txBody>
      </p:sp>
      <p:sp>
        <p:nvSpPr>
          <p:cNvPr id="73" name="Rectangle 72"/>
          <p:cNvSpPr/>
          <p:nvPr/>
        </p:nvSpPr>
        <p:spPr>
          <a:xfrm>
            <a:off x="5920768" y="3054323"/>
            <a:ext cx="2295997" cy="523220"/>
          </a:xfrm>
          <a:prstGeom prst="rect">
            <a:avLst/>
          </a:prstGeom>
        </p:spPr>
        <p:txBody>
          <a:bodyPr wrap="square">
            <a:spAutoFit/>
          </a:bodyPr>
          <a:lstStyle/>
          <a:p>
            <a:r>
              <a:rPr lang="fi-FI" sz="2800" dirty="0">
                <a:solidFill>
                  <a:schemeClr val="bg1"/>
                </a:solidFill>
                <a:latin typeface="Segoe UI Light" panose="020B0502040204020203" pitchFamily="34" charset="0"/>
              </a:rPr>
              <a:t>Opettele lisää.</a:t>
            </a:r>
            <a:endParaRPr lang="fi-FI" sz="2800" dirty="0">
              <a:solidFill>
                <a:schemeClr val="bg1"/>
              </a:solidFill>
              <a:latin typeface="Segoe UI Light" panose="020B0502040204020203" pitchFamily="34" charset="0"/>
              <a:ea typeface="Segoe Pro Light" charset="0"/>
              <a:cs typeface="Segoe UI Light" panose="020B0502040204020203" pitchFamily="34" charset="0"/>
            </a:endParaRPr>
          </a:p>
        </p:txBody>
      </p:sp>
      <p:sp>
        <p:nvSpPr>
          <p:cNvPr id="79" name="Rectangle 78"/>
          <p:cNvSpPr/>
          <p:nvPr/>
        </p:nvSpPr>
        <p:spPr>
          <a:xfrm>
            <a:off x="3084857" y="3770444"/>
            <a:ext cx="2917146" cy="127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fi-FI" sz="1800" dirty="0">
                <a:solidFill>
                  <a:schemeClr val="bg1"/>
                </a:solidFill>
                <a:latin typeface="Segoe UI Light" panose="020B0502040204020203" pitchFamily="34" charset="0"/>
              </a:rPr>
              <a:t>Lataa koodisi Minecraft: Education Editioniin, niin se herää eloon oikeassa pelissä!</a:t>
            </a:r>
          </a:p>
        </p:txBody>
      </p:sp>
      <p:sp>
        <p:nvSpPr>
          <p:cNvPr id="66" name="Rectangle 65"/>
          <p:cNvSpPr/>
          <p:nvPr/>
        </p:nvSpPr>
        <p:spPr>
          <a:xfrm>
            <a:off x="6019312" y="2542478"/>
            <a:ext cx="434026" cy="374279"/>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a:latin typeface="Segoe UI Light" panose="020B0502040204020203" pitchFamily="34" charset="0"/>
              </a:rPr>
              <a:t>3</a:t>
            </a:r>
            <a:endParaRPr lang="fi-FI" dirty="0">
              <a:latin typeface="Segoe UI Light" panose="020B0502040204020203" pitchFamily="34" charset="0"/>
              <a:cs typeface="Segoe UI Light" panose="020B0502040204020203" pitchFamily="34" charset="0"/>
            </a:endParaRPr>
          </a:p>
        </p:txBody>
      </p:sp>
      <p:sp>
        <p:nvSpPr>
          <p:cNvPr id="75" name="Rectangle 74"/>
          <p:cNvSpPr/>
          <p:nvPr/>
        </p:nvSpPr>
        <p:spPr>
          <a:xfrm>
            <a:off x="3004037" y="3052027"/>
            <a:ext cx="2804132" cy="523220"/>
          </a:xfrm>
          <a:prstGeom prst="rect">
            <a:avLst/>
          </a:prstGeom>
        </p:spPr>
        <p:txBody>
          <a:bodyPr wrap="square">
            <a:spAutoFit/>
          </a:bodyPr>
          <a:lstStyle/>
          <a:p>
            <a:r>
              <a:rPr lang="fi-FI" sz="2800" dirty="0">
                <a:solidFill>
                  <a:schemeClr val="bg1"/>
                </a:solidFill>
                <a:latin typeface="Segoe UI Light" panose="020B0502040204020203" pitchFamily="34" charset="0"/>
              </a:rPr>
              <a:t>Jatka pelaamista.</a:t>
            </a:r>
            <a:endParaRPr lang="fi-FI" sz="2800" dirty="0">
              <a:solidFill>
                <a:schemeClr val="bg1"/>
              </a:solidFill>
              <a:latin typeface="Segoe UI Light" panose="020B0502040204020203" pitchFamily="34" charset="0"/>
              <a:ea typeface="Segoe Pro Light" charset="0"/>
              <a:cs typeface="Segoe UI Light" panose="020B0502040204020203" pitchFamily="34" charset="0"/>
            </a:endParaRPr>
          </a:p>
        </p:txBody>
      </p:sp>
      <p:sp>
        <p:nvSpPr>
          <p:cNvPr id="76" name="Rectangle 75"/>
          <p:cNvSpPr/>
          <p:nvPr/>
        </p:nvSpPr>
        <p:spPr>
          <a:xfrm>
            <a:off x="5920768" y="3748396"/>
            <a:ext cx="2382252" cy="17172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fi-FI" sz="1800" dirty="0">
                <a:solidFill>
                  <a:schemeClr val="bg1"/>
                </a:solidFill>
                <a:latin typeface="Segoe UI Light" panose="020B0502040204020203" pitchFamily="34" charset="0"/>
              </a:rPr>
              <a:t>Tutustu lisäresursseihin osoitteessa Microsoft.com/</a:t>
            </a:r>
          </a:p>
          <a:p>
            <a:r>
              <a:rPr lang="fi-FI" sz="1800" dirty="0">
                <a:solidFill>
                  <a:schemeClr val="bg1"/>
                </a:solidFill>
                <a:latin typeface="Segoe UI Light" panose="020B0502040204020203" pitchFamily="34" charset="0"/>
              </a:rPr>
              <a:t>digitalskills</a:t>
            </a:r>
            <a:endParaRPr lang="fi-FI" sz="1800" dirty="0">
              <a:solidFill>
                <a:schemeClr val="bg1"/>
              </a:solidFill>
              <a:latin typeface="Segoe UI Light" panose="020B0502040204020203" pitchFamily="34" charset="0"/>
              <a:ea typeface="Segoe Pro Light" charset="0"/>
              <a:cs typeface="Segoe UI Light" panose="020B0502040204020203" pitchFamily="34" charset="0"/>
            </a:endParaRPr>
          </a:p>
        </p:txBody>
      </p:sp>
      <p:sp>
        <p:nvSpPr>
          <p:cNvPr id="4" name="Title 3" hidden="1"/>
          <p:cNvSpPr>
            <a:spLocks noGrp="1"/>
          </p:cNvSpPr>
          <p:nvPr>
            <p:ph type="ctrTitle"/>
          </p:nvPr>
        </p:nvSpPr>
        <p:spPr/>
        <p:txBody>
          <a:bodyPr/>
          <a:lstStyle/>
          <a:p>
            <a:r>
              <a:rPr lang="fi-FI" dirty="0"/>
              <a:t>Seuraavat vaiheet</a:t>
            </a:r>
          </a:p>
        </p:txBody>
      </p:sp>
      <p:sp>
        <p:nvSpPr>
          <p:cNvPr id="2" name="Slide Number Placeholder 1" hidden="1"/>
          <p:cNvSpPr>
            <a:spLocks noGrp="1"/>
          </p:cNvSpPr>
          <p:nvPr>
            <p:ph type="sldNum" sz="quarter" idx="12"/>
          </p:nvPr>
        </p:nvSpPr>
        <p:spPr/>
        <p:txBody>
          <a:bodyPr/>
          <a:lstStyle/>
          <a:p>
            <a:fld id="{697781E3-FF4B-EC42-A17F-8D66E4334D12}" type="slidenum">
              <a:rPr lang="en-US" smtClean="0"/>
              <a:pPr/>
              <a:t>24</a:t>
            </a:fld>
            <a:endParaRPr lang="fi-FI" dirty="0"/>
          </a:p>
        </p:txBody>
      </p:sp>
    </p:spTree>
    <p:extLst>
      <p:ext uri="{BB962C8B-B14F-4D97-AF65-F5344CB8AC3E}">
        <p14:creationId xmlns:p14="http://schemas.microsoft.com/office/powerpoint/2010/main" val="1037731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Group of boys and girls look up from the shared laptop where they are working to smile at the camera&#10;" title="Group of boys and girls look up from the shared laptop where they are working to smile at the camera">
            <a:extLst>
              <a:ext uri="{FF2B5EF4-FFF2-40B4-BE49-F238E27FC236}">
                <a16:creationId xmlns:a16="http://schemas.microsoft.com/office/drawing/2014/main" id="{34C34C6A-FD5A-48AE-86B8-BF01E7CC03C8}"/>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8559" y="169793"/>
            <a:ext cx="8864600" cy="5535006"/>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092" y="6071"/>
            <a:ext cx="9127958" cy="5722182"/>
          </a:xfrm>
          <a:prstGeom prst="rect">
            <a:avLst/>
          </a:prstGeom>
        </p:spPr>
      </p:pic>
      <p:sp>
        <p:nvSpPr>
          <p:cNvPr id="8" name="Rectangle 7"/>
          <p:cNvSpPr/>
          <p:nvPr/>
        </p:nvSpPr>
        <p:spPr>
          <a:xfrm>
            <a:off x="437175" y="2244267"/>
            <a:ext cx="8083370" cy="1200329"/>
          </a:xfrm>
          <a:prstGeom prst="rect">
            <a:avLst/>
          </a:prstGeom>
        </p:spPr>
        <p:txBody>
          <a:bodyPr wrap="square">
            <a:spAutoFit/>
          </a:bodyPr>
          <a:lstStyle/>
          <a:p>
            <a:r>
              <a:rPr lang="fi-FI" sz="3600" dirty="0">
                <a:solidFill>
                  <a:schemeClr val="bg1"/>
                </a:solidFill>
                <a:latin typeface="Segoe UI Light" panose="020B0502040204020203" pitchFamily="34" charset="0"/>
              </a:rPr>
              <a:t>Kiitos, että osallistuitte </a:t>
            </a:r>
            <a:br>
              <a:rPr dirty="0"/>
            </a:br>
            <a:r>
              <a:rPr lang="fi-FI" sz="3600" dirty="0">
                <a:solidFill>
                  <a:schemeClr val="bg1"/>
                </a:solidFill>
                <a:latin typeface="Segoe UI Light" panose="020B0502040204020203" pitchFamily="34" charset="0"/>
              </a:rPr>
              <a:t>Minecraft Hour of Code</a:t>
            </a:r>
            <a:r>
              <a:rPr lang="fi-FI" sz="3600" b="0" i="0" u="none" baseline="30000" dirty="0">
                <a:solidFill>
                  <a:schemeClr val="bg1"/>
                </a:solidFill>
                <a:latin typeface="Segoe UI Light" panose="020B0502040204020203" pitchFamily="34" charset="0"/>
              </a:rPr>
              <a:t>TM</a:t>
            </a:r>
            <a:r>
              <a:rPr lang="fi-FI" sz="3600" b="0" i="0" u="none" dirty="0">
                <a:solidFill>
                  <a:schemeClr val="bg1"/>
                </a:solidFill>
                <a:latin typeface="Segoe UI Light" panose="020B0502040204020203" pitchFamily="34" charset="0"/>
              </a:rPr>
              <a:t> -tapahtumaan</a:t>
            </a:r>
            <a:endParaRPr lang="fi-FI" sz="3600" dirty="0">
              <a:solidFill>
                <a:schemeClr val="bg1"/>
              </a:solidFill>
              <a:latin typeface="Segoe UI Light" panose="020B0502040204020203" pitchFamily="34" charset="0"/>
              <a:ea typeface="Segoe Pro Light" charset="0"/>
              <a:cs typeface="Segoe UI Light" panose="020B0502040204020203" pitchFamily="34" charset="0"/>
            </a:endParaRPr>
          </a:p>
        </p:txBody>
      </p:sp>
      <p:pic>
        <p:nvPicPr>
          <p:cNvPr id="4" name="Picture 3" descr="Code.org" hidden="1" title="Code.or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7179" y="4526956"/>
            <a:ext cx="791170" cy="791170"/>
          </a:xfrm>
          <a:prstGeom prst="rect">
            <a:avLst/>
          </a:prstGeom>
        </p:spPr>
      </p:pic>
      <p:sp>
        <p:nvSpPr>
          <p:cNvPr id="7" name="Title 6" hidden="1"/>
          <p:cNvSpPr>
            <a:spLocks noGrp="1"/>
          </p:cNvSpPr>
          <p:nvPr>
            <p:ph type="ctrTitle"/>
          </p:nvPr>
        </p:nvSpPr>
        <p:spPr/>
        <p:txBody>
          <a:bodyPr/>
          <a:lstStyle/>
          <a:p>
            <a:r>
              <a:rPr lang="fi-FI" dirty="0"/>
              <a:t>Kiitos osallistumisesta!</a:t>
            </a:r>
          </a:p>
        </p:txBody>
      </p:sp>
      <p:sp>
        <p:nvSpPr>
          <p:cNvPr id="3" name="Slide Number Placeholder 2" hidden="1"/>
          <p:cNvSpPr>
            <a:spLocks noGrp="1"/>
          </p:cNvSpPr>
          <p:nvPr>
            <p:ph type="sldNum" sz="quarter" idx="12"/>
          </p:nvPr>
        </p:nvSpPr>
        <p:spPr/>
        <p:txBody>
          <a:bodyPr/>
          <a:lstStyle/>
          <a:p>
            <a:fld id="{697781E3-FF4B-EC42-A17F-8D66E4334D12}" type="slidenum">
              <a:rPr lang="en-US" smtClean="0"/>
              <a:pPr/>
              <a:t>25</a:t>
            </a:fld>
            <a:endParaRPr lang="fi-FI" dirty="0"/>
          </a:p>
        </p:txBody>
      </p:sp>
      <p:pic>
        <p:nvPicPr>
          <p:cNvPr id="9" name="Picture 8" descr="Microsoft" title="Microsoft">
            <a:extLst>
              <a:ext uri="{FF2B5EF4-FFF2-40B4-BE49-F238E27FC236}">
                <a16:creationId xmlns:a16="http://schemas.microsoft.com/office/drawing/2014/main" id="{707670FF-4D3E-4765-ABE6-797A26ED68E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16397" y="4668558"/>
            <a:ext cx="1887292" cy="694228"/>
          </a:xfrm>
          <a:prstGeom prst="rect">
            <a:avLst/>
          </a:prstGeom>
        </p:spPr>
      </p:pic>
    </p:spTree>
    <p:extLst>
      <p:ext uri="{BB962C8B-B14F-4D97-AF65-F5344CB8AC3E}">
        <p14:creationId xmlns:p14="http://schemas.microsoft.com/office/powerpoint/2010/main" val="15415390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stretch>
            <a:fillRect/>
          </a:stretch>
        </p:blipFill>
        <p:spPr>
          <a:xfrm>
            <a:off x="75838" y="128520"/>
            <a:ext cx="8683623" cy="5431821"/>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9609992" cy="6024362"/>
          </a:xfrm>
          <a:prstGeom prst="rect">
            <a:avLst/>
          </a:prstGeom>
        </p:spPr>
      </p:pic>
      <p:pic>
        <p:nvPicPr>
          <p:cNvPr id="15" name="Picture 14" descr="Microsoft&#10;" title="Microsoft"/>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8559" y="169793"/>
            <a:ext cx="2956053" cy="1087365"/>
          </a:xfrm>
          <a:prstGeom prst="rect">
            <a:avLst/>
          </a:prstGeom>
        </p:spPr>
      </p:pic>
      <p:sp>
        <p:nvSpPr>
          <p:cNvPr id="13" name="Rectangle 12"/>
          <p:cNvSpPr/>
          <p:nvPr/>
        </p:nvSpPr>
        <p:spPr>
          <a:xfrm>
            <a:off x="335577" y="4454702"/>
            <a:ext cx="8808423" cy="1323439"/>
          </a:xfrm>
          <a:prstGeom prst="rect">
            <a:avLst/>
          </a:prstGeom>
        </p:spPr>
        <p:txBody>
          <a:bodyPr wrap="square">
            <a:spAutoFit/>
          </a:bodyPr>
          <a:lstStyle/>
          <a:p>
            <a:pPr marL="0" marR="0" lvl="0" indent="0" algn="l" defTabSz="713203"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chemeClr val="bg1"/>
                </a:solidFill>
                <a:effectLst/>
                <a:uLnTx/>
                <a:uFillTx/>
                <a:latin typeface="Segoe UI Light" panose="020B0502040204020203" pitchFamily="34" charset="0"/>
                <a:ea typeface="Segoe Pro Light" charset="0"/>
                <a:cs typeface="Segoe UI Light" panose="020B0502040204020203" pitchFamily="34" charset="0"/>
              </a:rPr>
              <a:t>Copyright.</a:t>
            </a:r>
          </a:p>
          <a:p>
            <a:pPr lvl="0">
              <a:defRPr/>
            </a:pPr>
            <a:endParaRPr lang="fi-FI" sz="1600" dirty="0">
              <a:solidFill>
                <a:schemeClr val="bg1"/>
              </a:solidFill>
              <a:latin typeface="Segoe UI Light" panose="020B0502040204020203" pitchFamily="34" charset="0"/>
              <a:ea typeface="Segoe Pro Light" charset="0"/>
              <a:cs typeface="Segoe UI Light" panose="020B0502040204020203" pitchFamily="34" charset="0"/>
            </a:endParaRPr>
          </a:p>
          <a:p>
            <a:pPr lvl="0">
              <a:defRPr/>
            </a:pPr>
            <a:r>
              <a:rPr lang="fi-FI" sz="1600" dirty="0">
                <a:solidFill>
                  <a:schemeClr val="bg1"/>
                </a:solidFill>
              </a:rPr>
              <a:t>© Code.org, 2017. Code.org®, CODE-logo ja Hour of Code® ovat Code.orgin tavaramerkkejä.</a:t>
            </a:r>
            <a:endParaRPr lang="fi-FI" sz="1600" dirty="0">
              <a:solidFill>
                <a:schemeClr val="bg1"/>
              </a:solidFill>
              <a:latin typeface="Segoe UI Light" panose="020B0502040204020203" pitchFamily="34" charset="0"/>
              <a:ea typeface="Segoe Pro Light" charset="0"/>
              <a:cs typeface="Segoe UI Light" panose="020B0502040204020203" pitchFamily="34" charset="0"/>
            </a:endParaRPr>
          </a:p>
          <a:p>
            <a:pPr lvl="0">
              <a:defRPr/>
            </a:pPr>
            <a:r>
              <a:rPr lang="fi-FI" sz="1600" dirty="0">
                <a:solidFill>
                  <a:schemeClr val="bg1"/>
                </a:solidFill>
              </a:rPr>
              <a:t>Mojang © 2017. Minecraft on Mojang AB:n tavaramerkki.</a:t>
            </a:r>
          </a:p>
          <a:p>
            <a:pPr lvl="0">
              <a:defRPr/>
            </a:pPr>
            <a:r>
              <a:rPr lang="fi-FI" sz="1600" dirty="0">
                <a:solidFill>
                  <a:schemeClr val="bg1"/>
                </a:solidFill>
              </a:rPr>
              <a:t>© 2017 Microsoft Corporation. Kaikki oikeudet pidätetään.</a:t>
            </a:r>
          </a:p>
        </p:txBody>
      </p:sp>
      <p:sp>
        <p:nvSpPr>
          <p:cNvPr id="7" name="Title 6" hidden="1"/>
          <p:cNvSpPr>
            <a:spLocks noGrp="1"/>
          </p:cNvSpPr>
          <p:nvPr>
            <p:ph type="ctrTitle"/>
          </p:nvPr>
        </p:nvSpPr>
        <p:spPr/>
        <p:txBody>
          <a:bodyPr/>
          <a:lstStyle/>
          <a:p>
            <a:r>
              <a:rPr lang="en-US"/>
              <a:t>Welcome to Hour of Code™ </a:t>
            </a:r>
          </a:p>
        </p:txBody>
      </p:sp>
      <p:sp>
        <p:nvSpPr>
          <p:cNvPr id="3" name="Slide Number Placeholder 2" hidden="1"/>
          <p:cNvSpPr>
            <a:spLocks noGrp="1"/>
          </p:cNvSpPr>
          <p:nvPr>
            <p:ph type="sldNum" sz="quarter" idx="12"/>
          </p:nvPr>
        </p:nvSpPr>
        <p:spPr/>
        <p:txBody>
          <a:bodyPr/>
          <a:lstStyle/>
          <a:p>
            <a:pPr marL="0" marR="0" lvl="0" indent="0" algn="r" defTabSz="713203" rtl="0" eaLnBrk="1" fontAlgn="auto" latinLnBrk="0" hangingPunct="1">
              <a:lnSpc>
                <a:spcPct val="100000"/>
              </a:lnSpc>
              <a:spcBef>
                <a:spcPts val="0"/>
              </a:spcBef>
              <a:spcAft>
                <a:spcPts val="0"/>
              </a:spcAft>
              <a:buClrTx/>
              <a:buSzTx/>
              <a:buFontTx/>
              <a:buNone/>
              <a:tabLst/>
              <a:defRPr/>
            </a:pPr>
            <a:fld id="{697781E3-FF4B-EC42-A17F-8D66E4334D12}" type="slidenum">
              <a:rPr kumimoji="0" lang="en-US" sz="9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713203" rtl="0" eaLnBrk="1" fontAlgn="auto" latinLnBrk="0" hangingPunct="1">
                <a:lnSpc>
                  <a:spcPct val="100000"/>
                </a:lnSpc>
                <a:spcBef>
                  <a:spcPts val="0"/>
                </a:spcBef>
                <a:spcAft>
                  <a:spcPts val="0"/>
                </a:spcAft>
                <a:buClrTx/>
                <a:buSzTx/>
                <a:buFontTx/>
                <a:buNone/>
                <a:tabLst/>
                <a:defRPr/>
              </a:pPr>
              <a:t>26</a:t>
            </a:fld>
            <a:endParaRPr kumimoji="0" lang="en-US" sz="9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5898265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50831" y="2091803"/>
            <a:ext cx="685487" cy="685487"/>
          </a:xfrm>
          <a:prstGeom prst="rect">
            <a:avLst/>
          </a:prstGeom>
        </p:spPr>
      </p:pic>
      <p:sp>
        <p:nvSpPr>
          <p:cNvPr id="7" name="Rectangle 6"/>
          <p:cNvSpPr/>
          <p:nvPr/>
        </p:nvSpPr>
        <p:spPr>
          <a:xfrm>
            <a:off x="224588" y="2868793"/>
            <a:ext cx="4347411" cy="646331"/>
          </a:xfrm>
          <a:prstGeom prst="rect">
            <a:avLst/>
          </a:prstGeom>
        </p:spPr>
        <p:txBody>
          <a:bodyPr wrap="square">
            <a:spAutoFit/>
          </a:bodyPr>
          <a:lstStyle/>
          <a:p>
            <a:pPr algn="ctr"/>
            <a:r>
              <a:rPr lang="fi-FI" sz="3600" dirty="0">
                <a:solidFill>
                  <a:schemeClr val="bg1"/>
                </a:solidFill>
                <a:latin typeface="Segoe UI Light" panose="020B0502040204020203" pitchFamily="34" charset="0"/>
              </a:rPr>
              <a:t>Kysymys</a:t>
            </a:r>
            <a:endParaRPr lang="fi-FI" sz="3600" dirty="0">
              <a:solidFill>
                <a:schemeClr val="bg1"/>
              </a:solidFill>
              <a:latin typeface="Segoe UI Light" panose="020B0502040204020203" pitchFamily="34" charset="0"/>
              <a:ea typeface="Segoe Pro Light" charset="0"/>
              <a:cs typeface="Segoe UI Light" panose="020B0502040204020203" pitchFamily="34" charset="0"/>
            </a:endParaRPr>
          </a:p>
        </p:txBody>
      </p:sp>
      <p:sp>
        <p:nvSpPr>
          <p:cNvPr id="15" name="Rectangle 14"/>
          <p:cNvSpPr/>
          <p:nvPr/>
        </p:nvSpPr>
        <p:spPr>
          <a:xfrm>
            <a:off x="4975226" y="1321069"/>
            <a:ext cx="3657599" cy="3416320"/>
          </a:xfrm>
          <a:prstGeom prst="rect">
            <a:avLst/>
          </a:prstGeom>
        </p:spPr>
        <p:txBody>
          <a:bodyPr wrap="square">
            <a:spAutoFit/>
          </a:bodyPr>
          <a:lstStyle/>
          <a:p>
            <a:r>
              <a:rPr lang="fi-FI" sz="3600" dirty="0">
                <a:latin typeface="Segoe UI Light" panose="020B0502040204020203" pitchFamily="34" charset="0"/>
              </a:rPr>
              <a:t>Kun kuulet sanan ”koodaus”, mitä tulee mieleesi?</a:t>
            </a:r>
          </a:p>
          <a:p>
            <a:r>
              <a:rPr lang="fi-FI"/>
              <a:t> </a:t>
            </a:r>
            <a:endParaRPr lang="fi-FI" sz="3600" dirty="0">
              <a:latin typeface="Segoe UI Light" panose="020B0502040204020203" pitchFamily="34" charset="0"/>
              <a:ea typeface="Segoe Pro" charset="0"/>
              <a:cs typeface="Segoe UI Light" panose="020B0502040204020203" pitchFamily="34" charset="0"/>
            </a:endParaRPr>
          </a:p>
          <a:p>
            <a:r>
              <a:rPr lang="fi-FI" sz="1800" dirty="0">
                <a:latin typeface="Segoe UI Light" panose="020B0502040204020203" pitchFamily="34" charset="0"/>
              </a:rPr>
              <a:t>Käytä kaksi minuuttia kertoaksesi se kavereillesi ja kerro se sitten koko ryhmälle! </a:t>
            </a:r>
            <a:endParaRPr lang="fi-FI" sz="1800" dirty="0">
              <a:effectLst/>
              <a:latin typeface="Segoe UI Light" panose="020B0502040204020203" pitchFamily="34" charset="0"/>
              <a:cs typeface="Segoe UI Light" panose="020B0502040204020203" pitchFamily="34" charset="0"/>
            </a:endParaRPr>
          </a:p>
        </p:txBody>
      </p:sp>
      <p:sp>
        <p:nvSpPr>
          <p:cNvPr id="3" name="Title 2" hidden="1"/>
          <p:cNvSpPr>
            <a:spLocks noGrp="1"/>
          </p:cNvSpPr>
          <p:nvPr>
            <p:ph type="ctrTitle"/>
          </p:nvPr>
        </p:nvSpPr>
        <p:spPr/>
        <p:txBody>
          <a:bodyPr/>
          <a:lstStyle/>
          <a:p>
            <a:r>
              <a:rPr lang="fi-FI" dirty="0"/>
              <a:t>Mitä tiedät ”koodauksesta”? </a:t>
            </a:r>
          </a:p>
        </p:txBody>
      </p:sp>
      <p:sp>
        <p:nvSpPr>
          <p:cNvPr id="11" name="Slide Number Placeholder 10" hidden="1"/>
          <p:cNvSpPr>
            <a:spLocks noGrp="1"/>
          </p:cNvSpPr>
          <p:nvPr>
            <p:ph type="sldNum" sz="quarter" idx="12"/>
          </p:nvPr>
        </p:nvSpPr>
        <p:spPr/>
        <p:txBody>
          <a:bodyPr/>
          <a:lstStyle/>
          <a:p>
            <a:fld id="{697781E3-FF4B-EC42-A17F-8D66E4334D12}" type="slidenum">
              <a:rPr lang="en-US" smtClean="0"/>
              <a:pPr/>
              <a:t>3</a:t>
            </a:fld>
            <a:endParaRPr lang="fi-FI" dirty="0"/>
          </a:p>
        </p:txBody>
      </p:sp>
    </p:spTree>
    <p:extLst>
      <p:ext uri="{BB962C8B-B14F-4D97-AF65-F5344CB8AC3E}">
        <p14:creationId xmlns:p14="http://schemas.microsoft.com/office/powerpoint/2010/main" val="10445608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hidden="1"/>
          <p:cNvSpPr>
            <a:spLocks noGrp="1"/>
          </p:cNvSpPr>
          <p:nvPr>
            <p:ph type="ctrTitle"/>
          </p:nvPr>
        </p:nvSpPr>
        <p:spPr/>
        <p:txBody>
          <a:bodyPr/>
          <a:lstStyle/>
          <a:p>
            <a:r>
              <a:rPr lang="en-US" dirty="0"/>
              <a:t>Hour of Code™ video by Code.org </a:t>
            </a:r>
          </a:p>
        </p:txBody>
      </p:sp>
      <p:sp>
        <p:nvSpPr>
          <p:cNvPr id="9" name="Slide Number Placeholder 8" hidden="1"/>
          <p:cNvSpPr>
            <a:spLocks noGrp="1"/>
          </p:cNvSpPr>
          <p:nvPr>
            <p:ph type="sldNum" sz="quarter" idx="12"/>
          </p:nvPr>
        </p:nvSpPr>
        <p:spPr/>
        <p:txBody>
          <a:bodyPr/>
          <a:lstStyle/>
          <a:p>
            <a:fld id="{697781E3-FF4B-EC42-A17F-8D66E4334D12}" type="slidenum">
              <a:rPr lang="en-US" smtClean="0"/>
              <a:pPr/>
              <a:t>4</a:t>
            </a:fld>
            <a:endParaRPr lang="en-US"/>
          </a:p>
        </p:txBody>
      </p:sp>
      <p:pic>
        <p:nvPicPr>
          <p:cNvPr id="2" name="Picture 4">
            <a:hlinkClick r:id="" action="ppaction://media"/>
            <a:extLst>
              <a:ext uri="{FF2B5EF4-FFF2-40B4-BE49-F238E27FC236}">
                <a16:creationId xmlns:a16="http://schemas.microsoft.com/office/drawing/2014/main" id="{F572452C-091D-4857-927F-42CF3DF52B70}"/>
              </a:ext>
            </a:extLst>
          </p:cNvPr>
          <p:cNvPicPr>
            <a:picLocks noRot="1" noChangeAspect="1"/>
          </p:cNvPicPr>
          <p:nvPr>
            <a:videoFile r:link="rId1"/>
          </p:nvPr>
        </p:nvPicPr>
        <p:blipFill>
          <a:blip r:embed="rId4"/>
          <a:stretch>
            <a:fillRect/>
          </a:stretch>
        </p:blipFill>
        <p:spPr>
          <a:xfrm>
            <a:off x="-1450" y="291223"/>
            <a:ext cx="9174025" cy="5167797"/>
          </a:xfrm>
          <a:prstGeom prst="rect">
            <a:avLst/>
          </a:prstGeom>
        </p:spPr>
      </p:pic>
    </p:spTree>
    <p:extLst>
      <p:ext uri="{BB962C8B-B14F-4D97-AF65-F5344CB8AC3E}">
        <p14:creationId xmlns:p14="http://schemas.microsoft.com/office/powerpoint/2010/main" val="34616357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stretch>
            <a:fillRect/>
          </a:stretch>
        </p:blipFill>
        <p:spPr>
          <a:xfrm>
            <a:off x="0" y="908018"/>
            <a:ext cx="9144000" cy="3898964"/>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33373" y="2042088"/>
            <a:ext cx="693579" cy="693579"/>
          </a:xfrm>
          <a:prstGeom prst="rect">
            <a:avLst/>
          </a:prstGeom>
        </p:spPr>
      </p:pic>
      <p:sp>
        <p:nvSpPr>
          <p:cNvPr id="10" name="Rectangle 9"/>
          <p:cNvSpPr/>
          <p:nvPr/>
        </p:nvSpPr>
        <p:spPr>
          <a:xfrm>
            <a:off x="4571999" y="2868792"/>
            <a:ext cx="4331369" cy="646331"/>
          </a:xfrm>
          <a:prstGeom prst="rect">
            <a:avLst/>
          </a:prstGeom>
        </p:spPr>
        <p:txBody>
          <a:bodyPr wrap="square">
            <a:spAutoFit/>
          </a:bodyPr>
          <a:lstStyle/>
          <a:p>
            <a:pPr algn="ctr"/>
            <a:r>
              <a:rPr lang="fi-FI" sz="3600" dirty="0">
                <a:solidFill>
                  <a:schemeClr val="bg1"/>
                </a:solidFill>
                <a:latin typeface="Segoe UI Light" panose="020B0502040204020203" pitchFamily="34" charset="0"/>
              </a:rPr>
              <a:t>Tätä se ei ole.</a:t>
            </a:r>
            <a:endParaRPr lang="fi-FI" sz="3600" dirty="0">
              <a:solidFill>
                <a:schemeClr val="bg1"/>
              </a:solidFill>
              <a:latin typeface="Segoe UI Light" panose="020B0502040204020203" pitchFamily="34" charset="0"/>
              <a:ea typeface="Segoe Pro Light" charset="0"/>
              <a:cs typeface="Segoe UI Light" panose="020B0502040204020203" pitchFamily="34" charset="0"/>
            </a:endParaRPr>
          </a:p>
        </p:txBody>
      </p:sp>
      <p:sp>
        <p:nvSpPr>
          <p:cNvPr id="6" name="Title 5" hidden="1"/>
          <p:cNvSpPr>
            <a:spLocks noGrp="1"/>
          </p:cNvSpPr>
          <p:nvPr>
            <p:ph type="ctrTitle"/>
          </p:nvPr>
        </p:nvSpPr>
        <p:spPr/>
        <p:txBody>
          <a:bodyPr/>
          <a:lstStyle/>
          <a:p>
            <a:r>
              <a:rPr lang="fi-FI" dirty="0"/>
              <a:t>Tätä se ei ole</a:t>
            </a:r>
          </a:p>
        </p:txBody>
      </p:sp>
      <p:sp>
        <p:nvSpPr>
          <p:cNvPr id="5" name="Slide Number Placeholder 4" hidden="1"/>
          <p:cNvSpPr>
            <a:spLocks noGrp="1"/>
          </p:cNvSpPr>
          <p:nvPr>
            <p:ph type="sldNum" sz="quarter" idx="12"/>
          </p:nvPr>
        </p:nvSpPr>
        <p:spPr/>
        <p:txBody>
          <a:bodyPr/>
          <a:lstStyle/>
          <a:p>
            <a:fld id="{697781E3-FF4B-EC42-A17F-8D66E4334D12}" type="slidenum">
              <a:rPr lang="en-US" smtClean="0"/>
              <a:pPr/>
              <a:t>5</a:t>
            </a:fld>
            <a:endParaRPr lang="fi-FI" dirty="0"/>
          </a:p>
        </p:txBody>
      </p:sp>
    </p:spTree>
    <p:extLst>
      <p:ext uri="{BB962C8B-B14F-4D97-AF65-F5344CB8AC3E}">
        <p14:creationId xmlns:p14="http://schemas.microsoft.com/office/powerpoint/2010/main" val="13772855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Group of teenage boys and girls look up from the shared laptop where they are working to smile at the camera&#10;" title="Group of teenage boys and girls look up from the shared laptop where they are working to smile at the camera"/>
          <p:cNvPicPr>
            <a:picLocks noChangeAspect="1"/>
          </p:cNvPicPr>
          <p:nvPr/>
        </p:nvPicPr>
        <p:blipFill rotWithShape="1">
          <a:blip r:embed="rId3">
            <a:extLst>
              <a:ext uri="{28A0092B-C50C-407E-A947-70E740481C1C}">
                <a14:useLocalDpi xmlns:a14="http://schemas.microsoft.com/office/drawing/2010/main" val="0"/>
              </a:ext>
            </a:extLst>
          </a:blip>
          <a:srcRect b="6313"/>
          <a:stretch/>
        </p:blipFill>
        <p:spPr>
          <a:xfrm>
            <a:off x="0" y="0"/>
            <a:ext cx="8864600" cy="5535006"/>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9116501" cy="5715000"/>
          </a:xfrm>
          <a:prstGeom prst="rect">
            <a:avLst/>
          </a:prstGeom>
        </p:spPr>
      </p:pic>
      <p:sp>
        <p:nvSpPr>
          <p:cNvPr id="8" name="Rectangle 7"/>
          <p:cNvSpPr/>
          <p:nvPr/>
        </p:nvSpPr>
        <p:spPr>
          <a:xfrm>
            <a:off x="4571999" y="2868792"/>
            <a:ext cx="4331369" cy="646331"/>
          </a:xfrm>
          <a:prstGeom prst="rect">
            <a:avLst/>
          </a:prstGeom>
        </p:spPr>
        <p:txBody>
          <a:bodyPr wrap="square">
            <a:spAutoFit/>
          </a:bodyPr>
          <a:lstStyle/>
          <a:p>
            <a:pPr algn="ctr"/>
            <a:r>
              <a:rPr lang="fi-FI" sz="3600" dirty="0">
                <a:solidFill>
                  <a:schemeClr val="bg1"/>
                </a:solidFill>
                <a:latin typeface="Segoe UI Light" panose="020B0502040204020203" pitchFamily="34" charset="0"/>
              </a:rPr>
              <a:t>Se voi olla tämä.</a:t>
            </a:r>
            <a:endParaRPr lang="fi-FI" sz="3600" dirty="0">
              <a:solidFill>
                <a:schemeClr val="bg1"/>
              </a:solidFill>
              <a:latin typeface="Segoe UI Light" panose="020B0502040204020203" pitchFamily="34" charset="0"/>
              <a:ea typeface="Segoe Pro Light" charset="0"/>
              <a:cs typeface="Segoe UI Light" panose="020B0502040204020203" pitchFamily="34" charset="0"/>
            </a:endParaRPr>
          </a:p>
        </p:txBody>
      </p:sp>
      <p:sp>
        <p:nvSpPr>
          <p:cNvPr id="6" name="Title 5" hidden="1"/>
          <p:cNvSpPr>
            <a:spLocks noGrp="1"/>
          </p:cNvSpPr>
          <p:nvPr>
            <p:ph type="ctrTitle"/>
          </p:nvPr>
        </p:nvSpPr>
        <p:spPr/>
        <p:txBody>
          <a:bodyPr/>
          <a:lstStyle/>
          <a:p>
            <a:r>
              <a:rPr lang="en-US"/>
              <a:t>It’s not this, either </a:t>
            </a:r>
          </a:p>
        </p:txBody>
      </p:sp>
      <p:sp>
        <p:nvSpPr>
          <p:cNvPr id="11" name="Slide Number Placeholder 10" hidden="1"/>
          <p:cNvSpPr>
            <a:spLocks noGrp="1"/>
          </p:cNvSpPr>
          <p:nvPr>
            <p:ph type="sldNum" sz="quarter" idx="12"/>
          </p:nvPr>
        </p:nvSpPr>
        <p:spPr/>
        <p:txBody>
          <a:bodyPr/>
          <a:lstStyle/>
          <a:p>
            <a:fld id="{697781E3-FF4B-EC42-A17F-8D66E4334D12}" type="slidenum">
              <a:rPr lang="en-US" smtClean="0"/>
              <a:pPr/>
              <a:t>6</a:t>
            </a:fld>
            <a:endParaRPr lang="en-US"/>
          </a:p>
        </p:txBody>
      </p:sp>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90211" y="1993854"/>
            <a:ext cx="694944" cy="694944"/>
          </a:xfrm>
          <a:prstGeom prst="rect">
            <a:avLst/>
          </a:prstGeom>
        </p:spPr>
      </p:pic>
      <p:pic>
        <p:nvPicPr>
          <p:cNvPr id="7" name="Picture 6">
            <a:extLst>
              <a:ext uri="{FF2B5EF4-FFF2-40B4-BE49-F238E27FC236}">
                <a16:creationId xmlns:a16="http://schemas.microsoft.com/office/drawing/2014/main" id="{7BC4625F-CF56-4075-A5B7-43845A98C5AB}"/>
              </a:ext>
            </a:extLst>
          </p:cNvPr>
          <p:cNvPicPr>
            <a:picLocks noChangeAspect="1"/>
          </p:cNvPicPr>
          <p:nvPr/>
        </p:nvPicPr>
        <p:blipFill rotWithShape="1">
          <a:blip r:embed="rId6"/>
          <a:srcRect l="42224" r="11684"/>
          <a:stretch/>
        </p:blipFill>
        <p:spPr>
          <a:xfrm>
            <a:off x="214429" y="208108"/>
            <a:ext cx="4341940" cy="5298784"/>
          </a:xfrm>
          <a:prstGeom prst="rect">
            <a:avLst/>
          </a:prstGeom>
        </p:spPr>
      </p:pic>
    </p:spTree>
    <p:extLst>
      <p:ext uri="{BB962C8B-B14F-4D97-AF65-F5344CB8AC3E}">
        <p14:creationId xmlns:p14="http://schemas.microsoft.com/office/powerpoint/2010/main" val="26838544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rotWithShape="1">
          <a:blip r:embed="rId3"/>
          <a:srcRect r="3457"/>
          <a:stretch/>
        </p:blipFill>
        <p:spPr>
          <a:xfrm>
            <a:off x="3626568" y="-1631"/>
            <a:ext cx="5517432" cy="5715000"/>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100" y="0"/>
            <a:ext cx="9116501" cy="5715000"/>
          </a:xfrm>
          <a:prstGeom prst="rect">
            <a:avLst/>
          </a:prstGeom>
        </p:spPr>
      </p:pic>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58151" y="2033416"/>
            <a:ext cx="694944" cy="694944"/>
          </a:xfrm>
          <a:prstGeom prst="rect">
            <a:avLst/>
          </a:prstGeom>
        </p:spPr>
      </p:pic>
      <p:sp>
        <p:nvSpPr>
          <p:cNvPr id="15" name="Rectangle 14"/>
          <p:cNvSpPr/>
          <p:nvPr/>
        </p:nvSpPr>
        <p:spPr>
          <a:xfrm>
            <a:off x="228599" y="2872802"/>
            <a:ext cx="4343401" cy="646331"/>
          </a:xfrm>
          <a:prstGeom prst="rect">
            <a:avLst/>
          </a:prstGeom>
        </p:spPr>
        <p:txBody>
          <a:bodyPr wrap="square">
            <a:spAutoFit/>
          </a:bodyPr>
          <a:lstStyle/>
          <a:p>
            <a:pPr algn="ctr"/>
            <a:r>
              <a:rPr lang="fi-FI" sz="3600" dirty="0">
                <a:solidFill>
                  <a:schemeClr val="bg1"/>
                </a:solidFill>
                <a:latin typeface="Segoe UI Light" panose="020B0502040204020203" pitchFamily="34" charset="0"/>
              </a:rPr>
              <a:t>Se on tätä.</a:t>
            </a:r>
            <a:endParaRPr lang="fi-FI" sz="3600" dirty="0">
              <a:solidFill>
                <a:schemeClr val="bg1"/>
              </a:solidFill>
              <a:latin typeface="Segoe UI Light" panose="020B0502040204020203" pitchFamily="34" charset="0"/>
              <a:ea typeface="Segoe Pro Light" charset="0"/>
              <a:cs typeface="Segoe UI Light" panose="020B0502040204020203" pitchFamily="34" charset="0"/>
            </a:endParaRPr>
          </a:p>
        </p:txBody>
      </p:sp>
      <p:sp>
        <p:nvSpPr>
          <p:cNvPr id="3" name="Title 2" hidden="1"/>
          <p:cNvSpPr>
            <a:spLocks noGrp="1"/>
          </p:cNvSpPr>
          <p:nvPr>
            <p:ph type="ctrTitle"/>
          </p:nvPr>
        </p:nvSpPr>
        <p:spPr/>
        <p:txBody>
          <a:bodyPr/>
          <a:lstStyle/>
          <a:p>
            <a:r>
              <a:rPr lang="fi-FI" dirty="0"/>
              <a:t>Se on tätä! </a:t>
            </a:r>
          </a:p>
        </p:txBody>
      </p:sp>
      <p:sp>
        <p:nvSpPr>
          <p:cNvPr id="8" name="Slide Number Placeholder 7" hidden="1"/>
          <p:cNvSpPr>
            <a:spLocks noGrp="1"/>
          </p:cNvSpPr>
          <p:nvPr>
            <p:ph type="sldNum" sz="quarter" idx="12"/>
          </p:nvPr>
        </p:nvSpPr>
        <p:spPr/>
        <p:txBody>
          <a:bodyPr/>
          <a:lstStyle/>
          <a:p>
            <a:fld id="{697781E3-FF4B-EC42-A17F-8D66E4334D12}" type="slidenum">
              <a:rPr lang="en-US" smtClean="0"/>
              <a:pPr/>
              <a:t>7</a:t>
            </a:fld>
            <a:endParaRPr lang="fi-FI" dirty="0"/>
          </a:p>
        </p:txBody>
      </p:sp>
    </p:spTree>
    <p:extLst>
      <p:ext uri="{BB962C8B-B14F-4D97-AF65-F5344CB8AC3E}">
        <p14:creationId xmlns:p14="http://schemas.microsoft.com/office/powerpoint/2010/main" val="13504277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sp>
        <p:nvSpPr>
          <p:cNvPr id="10" name="Rectangle 9"/>
          <p:cNvSpPr/>
          <p:nvPr/>
        </p:nvSpPr>
        <p:spPr>
          <a:xfrm>
            <a:off x="4800600" y="2534334"/>
            <a:ext cx="3657600" cy="646331"/>
          </a:xfrm>
          <a:prstGeom prst="rect">
            <a:avLst/>
          </a:prstGeom>
        </p:spPr>
        <p:txBody>
          <a:bodyPr wrap="square">
            <a:spAutoFit/>
          </a:bodyPr>
          <a:lstStyle/>
          <a:p>
            <a:r>
              <a:rPr lang="fi-FI" sz="3600" dirty="0">
                <a:solidFill>
                  <a:schemeClr val="bg1"/>
                </a:solidFill>
                <a:latin typeface="Segoe UI Light" panose="020B0502040204020203" pitchFamily="34" charset="0"/>
              </a:rPr>
              <a:t>:)</a:t>
            </a:r>
            <a:endParaRPr lang="fi-FI" sz="3600" dirty="0">
              <a:solidFill>
                <a:schemeClr val="bg1"/>
              </a:solidFill>
              <a:latin typeface="Segoe UI Light" panose="020B0502040204020203" pitchFamily="34" charset="0"/>
              <a:ea typeface="Segoe Pro Light" charset="0"/>
              <a:cs typeface="Segoe UI Light" panose="020B0502040204020203" pitchFamily="34" charset="0"/>
            </a:endParaRPr>
          </a:p>
        </p:txBody>
      </p:sp>
      <p:sp>
        <p:nvSpPr>
          <p:cNvPr id="5" name="Title 4" hidden="1"/>
          <p:cNvSpPr>
            <a:spLocks noGrp="1"/>
          </p:cNvSpPr>
          <p:nvPr>
            <p:ph type="ctrTitle"/>
          </p:nvPr>
        </p:nvSpPr>
        <p:spPr/>
        <p:txBody>
          <a:bodyPr/>
          <a:lstStyle/>
          <a:p>
            <a:r>
              <a:rPr lang="fi-FI"/>
              <a:t>Leikkiä vain</a:t>
            </a:r>
            <a:endParaRPr lang="fi-FI" dirty="0"/>
          </a:p>
        </p:txBody>
      </p:sp>
      <p:sp>
        <p:nvSpPr>
          <p:cNvPr id="3" name="Slide Number Placeholder 2" hidden="1"/>
          <p:cNvSpPr>
            <a:spLocks noGrp="1"/>
          </p:cNvSpPr>
          <p:nvPr>
            <p:ph type="sldNum" sz="quarter" idx="12"/>
          </p:nvPr>
        </p:nvSpPr>
        <p:spPr/>
        <p:txBody>
          <a:bodyPr/>
          <a:lstStyle/>
          <a:p>
            <a:fld id="{697781E3-FF4B-EC42-A17F-8D66E4334D12}" type="slidenum">
              <a:rPr lang="en-US" smtClean="0"/>
              <a:pPr/>
              <a:t>8</a:t>
            </a:fld>
            <a:endParaRPr lang="fi-FI" dirty="0"/>
          </a:p>
        </p:txBody>
      </p:sp>
    </p:spTree>
    <p:extLst>
      <p:ext uri="{BB962C8B-B14F-4D97-AF65-F5344CB8AC3E}">
        <p14:creationId xmlns:p14="http://schemas.microsoft.com/office/powerpoint/2010/main" val="6498053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Poika ja tyttö käsittelemässä mobiililaitteita&#10;" title="Poika ja tyttö käsittelemässä mobiililaitteita"/>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640155" y="172774"/>
            <a:ext cx="8329033" cy="5390953"/>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58151" y="2033416"/>
            <a:ext cx="694944" cy="694944"/>
          </a:xfrm>
          <a:prstGeom prst="rect">
            <a:avLst/>
          </a:prstGeom>
        </p:spPr>
      </p:pic>
      <p:sp>
        <p:nvSpPr>
          <p:cNvPr id="9" name="Rectangle 8"/>
          <p:cNvSpPr/>
          <p:nvPr/>
        </p:nvSpPr>
        <p:spPr>
          <a:xfrm>
            <a:off x="228599" y="2872802"/>
            <a:ext cx="4343401" cy="646331"/>
          </a:xfrm>
          <a:prstGeom prst="rect">
            <a:avLst/>
          </a:prstGeom>
        </p:spPr>
        <p:txBody>
          <a:bodyPr wrap="square">
            <a:spAutoFit/>
          </a:bodyPr>
          <a:lstStyle/>
          <a:p>
            <a:pPr algn="ctr"/>
            <a:r>
              <a:rPr lang="fi-FI" sz="3600" dirty="0">
                <a:solidFill>
                  <a:schemeClr val="bg1"/>
                </a:solidFill>
                <a:latin typeface="Segoe UI Light" panose="020B0502040204020203" pitchFamily="34" charset="0"/>
              </a:rPr>
              <a:t>Se on tätä.</a:t>
            </a:r>
            <a:endParaRPr lang="fi-FI" sz="3600" dirty="0">
              <a:solidFill>
                <a:schemeClr val="bg1"/>
              </a:solidFill>
              <a:latin typeface="Segoe UI Light" panose="020B0502040204020203" pitchFamily="34" charset="0"/>
              <a:ea typeface="Segoe Pro Light" charset="0"/>
              <a:cs typeface="Segoe UI Light" panose="020B0502040204020203" pitchFamily="34" charset="0"/>
            </a:endParaRPr>
          </a:p>
        </p:txBody>
      </p:sp>
      <p:sp>
        <p:nvSpPr>
          <p:cNvPr id="4" name="Title 3" hidden="1"/>
          <p:cNvSpPr>
            <a:spLocks noGrp="1"/>
          </p:cNvSpPr>
          <p:nvPr>
            <p:ph type="ctrTitle"/>
          </p:nvPr>
        </p:nvSpPr>
        <p:spPr/>
        <p:txBody>
          <a:bodyPr/>
          <a:lstStyle/>
          <a:p>
            <a:r>
              <a:rPr lang="fi-FI"/>
              <a:t>Itse asiassa se on tätä </a:t>
            </a:r>
          </a:p>
        </p:txBody>
      </p:sp>
      <p:sp>
        <p:nvSpPr>
          <p:cNvPr id="3" name="Slide Number Placeholder 2" hidden="1"/>
          <p:cNvSpPr>
            <a:spLocks noGrp="1"/>
          </p:cNvSpPr>
          <p:nvPr>
            <p:ph type="sldNum" sz="quarter" idx="12"/>
          </p:nvPr>
        </p:nvSpPr>
        <p:spPr/>
        <p:txBody>
          <a:bodyPr/>
          <a:lstStyle/>
          <a:p>
            <a:fld id="{697781E3-FF4B-EC42-A17F-8D66E4334D12}" type="slidenum">
              <a:rPr lang="en-US" smtClean="0"/>
              <a:pPr/>
              <a:t>9</a:t>
            </a:fld>
            <a:endParaRPr lang="fi-FI" dirty="0"/>
          </a:p>
        </p:txBody>
      </p:sp>
    </p:spTree>
    <p:extLst>
      <p:ext uri="{BB962C8B-B14F-4D97-AF65-F5344CB8AC3E}">
        <p14:creationId xmlns:p14="http://schemas.microsoft.com/office/powerpoint/2010/main" val="1580635758"/>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2776</Words>
  <Application>Microsoft Office PowerPoint</Application>
  <PresentationFormat>On-screen Show (16:10)</PresentationFormat>
  <Paragraphs>495</Paragraphs>
  <Slides>26</Slides>
  <Notes>26</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26</vt:i4>
      </vt:variant>
    </vt:vector>
  </HeadingPairs>
  <TitlesOfParts>
    <vt:vector size="34" baseType="lpstr">
      <vt:lpstr>Yu Gothic</vt:lpstr>
      <vt:lpstr>Arial</vt:lpstr>
      <vt:lpstr>Calibri</vt:lpstr>
      <vt:lpstr>Calibri Light</vt:lpstr>
      <vt:lpstr>Segoe Pro</vt:lpstr>
      <vt:lpstr>Segoe Pro Light</vt:lpstr>
      <vt:lpstr>Segoe UI Light</vt:lpstr>
      <vt:lpstr>Office Theme</vt:lpstr>
      <vt:lpstr>Tervetuloa Hour of Code™ -tapahtumaan </vt:lpstr>
      <vt:lpstr>Puhutaan koodauksesta </vt:lpstr>
      <vt:lpstr>Mitä tiedät ”koodauksesta”? </vt:lpstr>
      <vt:lpstr>Hour of Code™ video by Code.org </vt:lpstr>
      <vt:lpstr>Tätä se ei ole</vt:lpstr>
      <vt:lpstr>It’s not this, either </vt:lpstr>
      <vt:lpstr>Se on tätä! </vt:lpstr>
      <vt:lpstr>Leikkiä vain</vt:lpstr>
      <vt:lpstr>Itse asiassa se on tätä </vt:lpstr>
      <vt:lpstr>Ja tätä </vt:lpstr>
      <vt:lpstr>Koodaus on</vt:lpstr>
      <vt:lpstr>Koodaus on ongelmien ratkaisemista </vt:lpstr>
      <vt:lpstr>Koodaus on luovuutta</vt:lpstr>
      <vt:lpstr>Koodaus on yhteistyötä</vt:lpstr>
      <vt:lpstr>Mistä olet kiinnostunut? </vt:lpstr>
      <vt:lpstr>Elävöitä harrastuksia </vt:lpstr>
      <vt:lpstr>Käytä oppimiasi asioita </vt:lpstr>
      <vt:lpstr>Miten se tapahtuu </vt:lpstr>
      <vt:lpstr>How it goes down </vt:lpstr>
      <vt:lpstr>Find your tutorial</vt:lpstr>
      <vt:lpstr>Lopetus</vt:lpstr>
      <vt:lpstr>Mitä mieltä olet nyt koodauksesta? </vt:lpstr>
      <vt:lpstr>Mitä haluat luoda? </vt:lpstr>
      <vt:lpstr>Seuraavat vaiheet</vt:lpstr>
      <vt:lpstr>Kiitos osallistumisesta!</vt:lpstr>
      <vt:lpstr>Welcome to Hour of Code™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cp:lastModifiedBy/>
  <cp:revision>1</cp:revision>
  <dcterms:created xsi:type="dcterms:W3CDTF">2016-11-16T15:52:04Z</dcterms:created>
  <dcterms:modified xsi:type="dcterms:W3CDTF">2017-11-02T07:12:46Z</dcterms:modified>
</cp:coreProperties>
</file>